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upport.ebsco.com/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pport.ebsc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>
            <a:off x="7907673" y="0"/>
            <a:ext cx="4284327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B365891-81C1-40D6-B8A8-5DCC83D06142}"/>
              </a:ext>
            </a:extLst>
          </p:cNvPr>
          <p:cNvSpPr txBox="1"/>
          <p:nvPr/>
        </p:nvSpPr>
        <p:spPr>
          <a:xfrm>
            <a:off x="990600" y="2209800"/>
            <a:ext cx="7039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</a:rPr>
              <a:t>Econlit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</a:rPr>
              <a:t>经济学全文数据库使用说明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14662"/>
            <a:ext cx="2352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F8DD88-F795-4F60-99C1-83305BE44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260987"/>
            <a:ext cx="6934201" cy="510329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8194DF0-7CC1-476D-9FF3-9EE1C981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14600"/>
            <a:ext cx="835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5A13B21-B2BA-4FAA-990C-2C18D5119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78262"/>
            <a:ext cx="762000" cy="139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F8E3B77-E3C0-4850-A42F-8126FA6D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5257800"/>
            <a:ext cx="2051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46C016FE-3B32-4A63-BE2F-5316A830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5427671"/>
            <a:ext cx="2051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solidFill>
                  <a:srgbClr val="000000"/>
                </a:solidFill>
                <a:ea typeface="宋体" panose="02010600030101010101" pitchFamily="2" charset="-122"/>
              </a:rPr>
              <a:t>进入一篇文章查阅全文，利用右侧工具栏实现各个功能</a:t>
            </a:r>
          </a:p>
        </p:txBody>
      </p:sp>
    </p:spTree>
    <p:extLst>
      <p:ext uri="{BB962C8B-B14F-4D97-AF65-F5344CB8AC3E}">
        <p14:creationId xmlns:p14="http://schemas.microsoft.com/office/powerpoint/2010/main" val="67707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A2C183-C431-40BB-8067-734569E10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602" y="1722507"/>
            <a:ext cx="9079740" cy="3866098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86B3C62F-FB8F-4027-93BC-E59938FA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944" y="3001671"/>
            <a:ext cx="6988175" cy="78422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EBAA36A-DBD8-487A-9CC8-798B8AB8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418" y="5715000"/>
            <a:ext cx="724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引用工具中有</a:t>
            </a:r>
            <a:r>
              <a:rPr lang="en-US" altLang="zh-CN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</a:t>
            </a:r>
            <a:r>
              <a:rPr lang="zh-CN" altLang="en-US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中参考文献的格式，可以直接复制粘贴到文章后面的参考文献清单中，方便同学写论文时候管理参考文献。</a:t>
            </a:r>
            <a:endParaRPr lang="en-US" altLang="en-US" sz="1800" baseline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7" name="Straight Arrow Connector 10">
            <a:extLst>
              <a:ext uri="{FF2B5EF4-FFF2-40B4-BE49-F238E27FC236}">
                <a16:creationId xmlns:a16="http://schemas.microsoft.com/office/drawing/2014/main" id="{75727138-8F28-43A0-B412-1669664589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11119" y="3657600"/>
            <a:ext cx="909281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EE4D58B8-0874-4EE3-8ACD-6B0739A9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70550"/>
            <a:ext cx="8108950" cy="6540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24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57F616-378A-45B4-80D7-696846AB1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621547"/>
            <a:ext cx="8996459" cy="3711123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C047C4A-E4D7-460C-8088-EC5998E4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23455"/>
            <a:ext cx="1676400" cy="43874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0A805FB-D13C-478E-9C9F-2ADD8056D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396" y="5715000"/>
            <a:ext cx="828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输入公式：</a:t>
            </a:r>
            <a:r>
              <a:rPr lang="en-US" altLang="zh-CN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keyword and FM T </a:t>
            </a:r>
            <a:r>
              <a:rPr lang="zh-CN" altLang="en-US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可以检索到</a:t>
            </a:r>
            <a:r>
              <a:rPr lang="en-US" altLang="zh-CN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HTML</a:t>
            </a:r>
            <a:r>
              <a:rPr lang="zh-CN" altLang="en-US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格式文献，实现全文翻译及在线朗读功能，注意</a:t>
            </a: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S PGothic" panose="020B0600070205080204" pitchFamily="34" charset="-128"/>
              </a:rPr>
              <a:t>PDF</a:t>
            </a:r>
            <a:r>
              <a:rPr lang="zh-CN" altLang="en-US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S PGothic" panose="020B0600070205080204" pitchFamily="34" charset="-128"/>
              </a:rPr>
              <a:t>文章无此功能</a:t>
            </a:r>
            <a:r>
              <a:rPr lang="zh-CN" altLang="en-US" sz="1800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。</a:t>
            </a:r>
            <a:endParaRPr lang="en-US" altLang="en-US" sz="1800" baseline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4564028-D61A-4EA6-949C-1BC87FE5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68887"/>
            <a:ext cx="35199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BA7FA87-8A6D-4002-984F-F506920BEE53}"/>
              </a:ext>
            </a:extLst>
          </p:cNvPr>
          <p:cNvSpPr txBox="1">
            <a:spLocks/>
          </p:cNvSpPr>
          <p:nvPr/>
        </p:nvSpPr>
        <p:spPr>
          <a:xfrm>
            <a:off x="2819400" y="1237655"/>
            <a:ext cx="91440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u="sng" dirty="0">
                <a:ea typeface="宋体" panose="02010600030101010101" pitchFamily="2" charset="-122"/>
              </a:rPr>
              <a:t>如何检索</a:t>
            </a:r>
            <a:r>
              <a:rPr lang="en-US" altLang="zh-CN" sz="1800" b="1" u="sng" dirty="0">
                <a:ea typeface="宋体" panose="02010600030101010101" pitchFamily="2" charset="-122"/>
              </a:rPr>
              <a:t>HTML</a:t>
            </a:r>
            <a:r>
              <a:rPr lang="zh-CN" altLang="en-US" sz="1800" b="1" u="sng" dirty="0">
                <a:ea typeface="宋体" panose="02010600030101010101" pitchFamily="2" charset="-122"/>
              </a:rPr>
              <a:t>格式文献？</a:t>
            </a:r>
            <a:endParaRPr lang="en-US" alt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23024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4BADA9-4367-4EAB-B30F-18D5240F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634" y="1804200"/>
            <a:ext cx="8161727" cy="374936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F0D35C-88BC-4CF2-B070-F7A73B7F547A}"/>
              </a:ext>
            </a:extLst>
          </p:cNvPr>
          <p:cNvSpPr txBox="1">
            <a:spLocks/>
          </p:cNvSpPr>
          <p:nvPr/>
        </p:nvSpPr>
        <p:spPr>
          <a:xfrm>
            <a:off x="2564497" y="1299799"/>
            <a:ext cx="91440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u="sng" dirty="0">
                <a:ea typeface="宋体" panose="02010600030101010101" pitchFamily="2" charset="-122"/>
              </a:rPr>
              <a:t>如何检索最近一周发表的文献？</a:t>
            </a:r>
            <a:endParaRPr lang="en-US" altLang="en-US" sz="2000" b="1" u="sng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962C9A4-25E0-48C0-91B6-9EF66227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133600"/>
            <a:ext cx="1752600" cy="428267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AF95344-151F-44FE-A594-34D4D0A71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7" y="5616026"/>
            <a:ext cx="369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="1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输入公式：</a:t>
            </a:r>
            <a:r>
              <a:rPr lang="en-US" altLang="zh-CN" sz="1800" b="1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DT 7 and keyword </a:t>
            </a:r>
            <a:r>
              <a:rPr lang="zh-CN" altLang="en-US" sz="1800" b="1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可以检索到最近</a:t>
            </a:r>
            <a:r>
              <a:rPr lang="en-US" altLang="zh-CN" sz="1800" b="1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  <a:r>
              <a:rPr lang="zh-CN" altLang="en-US" sz="1800" b="1" baseline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天发表的文献。</a:t>
            </a:r>
            <a:endParaRPr lang="en-US" altLang="en-US" sz="1800" b="1" baseline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16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③ 文件夹的建立与利用</a:t>
            </a:r>
            <a:endParaRPr lang="en-US" altLang="zh-CN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2F315D-D82D-42B2-B4F4-565EB3D30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914400"/>
            <a:ext cx="7845199" cy="536943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6D917F5-603E-4822-B344-A2358200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246457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DF88295-45E6-4FA7-A582-230AE6DE458D}"/>
              </a:ext>
            </a:extLst>
          </p:cNvPr>
          <p:cNvSpPr txBox="1"/>
          <p:nvPr/>
        </p:nvSpPr>
        <p:spPr>
          <a:xfrm>
            <a:off x="2763073" y="54218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文件夹的建立与利用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70B6AD9-3DD3-48C8-9094-4B09157BBEC5}"/>
              </a:ext>
            </a:extLst>
          </p:cNvPr>
          <p:cNvCxnSpPr>
            <a:cxnSpLocks/>
          </p:cNvCxnSpPr>
          <p:nvPr/>
        </p:nvCxnSpPr>
        <p:spPr>
          <a:xfrm flipV="1">
            <a:off x="5131579" y="1295400"/>
            <a:ext cx="3402821" cy="388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E573602-8E9E-42FB-9DEB-B430CDD4506E}"/>
              </a:ext>
            </a:extLst>
          </p:cNvPr>
          <p:cNvCxnSpPr/>
          <p:nvPr/>
        </p:nvCxnSpPr>
        <p:spPr>
          <a:xfrm flipV="1">
            <a:off x="5257800" y="3429000"/>
            <a:ext cx="4648200" cy="1905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9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③ 文件夹的建立与利用</a:t>
            </a:r>
            <a:endParaRPr lang="en-US" altLang="zh-CN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4102AD-D6F9-4B23-A986-A45F84E70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955879"/>
            <a:ext cx="9419136" cy="496867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1A47757-B131-4324-89E6-305E90E6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57737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15371005-E380-4AA8-8D04-FBA1CC95B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2" y="2635250"/>
            <a:ext cx="541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ea typeface="宋体" panose="02010600030101010101" pitchFamily="2" charset="-122"/>
              </a:rPr>
              <a:t>必须先创建我的</a:t>
            </a:r>
            <a:r>
              <a:rPr lang="en-US" altLang="zh-CN" sz="1800" baseline="0">
                <a:ea typeface="宋体" panose="02010600030101010101" pitchFamily="2" charset="-122"/>
              </a:rPr>
              <a:t>EBSCOhost</a:t>
            </a:r>
            <a:r>
              <a:rPr lang="zh-CN" altLang="en-US" sz="1800" baseline="0">
                <a:ea typeface="宋体" panose="02010600030101010101" pitchFamily="2" charset="-122"/>
              </a:rPr>
              <a:t>账号，并且登陆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5034749-4B25-4F18-BE9A-9ACD802F3B51}"/>
              </a:ext>
            </a:extLst>
          </p:cNvPr>
          <p:cNvCxnSpPr/>
          <p:nvPr/>
        </p:nvCxnSpPr>
        <p:spPr>
          <a:xfrm flipH="1" flipV="1">
            <a:off x="6477000" y="20574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0DBE4C8-A7C3-4AF3-9590-D0F195025AA5}"/>
              </a:ext>
            </a:extLst>
          </p:cNvPr>
          <p:cNvCxnSpPr/>
          <p:nvPr/>
        </p:nvCxnSpPr>
        <p:spPr>
          <a:xfrm flipV="1">
            <a:off x="9601200" y="1219200"/>
            <a:ext cx="457200" cy="1263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3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③ 文件夹的建立与利用</a:t>
            </a:r>
            <a:endParaRPr lang="en-US" altLang="zh-CN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32AFDC-40EE-4899-8AA9-DB9A61C94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860" y="843297"/>
            <a:ext cx="3566469" cy="5624047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CD600F1-9446-402F-A98A-0015C387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6379">
            <a:off x="6620364" y="4826830"/>
            <a:ext cx="8477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2C17440-08D5-49F9-8F44-40AEDFA8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89C99BDD-0EC4-4807-BE88-FD420094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4692650"/>
            <a:ext cx="370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ea typeface="宋体" panose="02010600030101010101" pitchFamily="2" charset="-122"/>
              </a:rPr>
              <a:t>若之前没有账号，请先创建新账户</a:t>
            </a:r>
          </a:p>
        </p:txBody>
      </p:sp>
    </p:spTree>
    <p:extLst>
      <p:ext uri="{BB962C8B-B14F-4D97-AF65-F5344CB8AC3E}">
        <p14:creationId xmlns:p14="http://schemas.microsoft.com/office/powerpoint/2010/main" val="396848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③ 文件夹的建立与利用</a:t>
            </a:r>
            <a:endParaRPr lang="en-US" altLang="zh-CN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E312BF-E89C-456A-9549-B2B594567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018" y="902393"/>
            <a:ext cx="5951764" cy="544125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E38D6BA-8820-4DFF-A405-D7190987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26625"/>
            <a:ext cx="3733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CB0B58F8-254E-4CFF-A75E-42C760E7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147275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ea typeface="宋体" panose="02010600030101010101" pitchFamily="2" charset="-122"/>
              </a:rPr>
              <a:t>请注意用户名必须是唯一的，选择不易与其他人重复的，密码需要字母、字符和数字组合。</a:t>
            </a:r>
          </a:p>
        </p:txBody>
      </p:sp>
    </p:spTree>
    <p:extLst>
      <p:ext uri="{BB962C8B-B14F-4D97-AF65-F5344CB8AC3E}">
        <p14:creationId xmlns:p14="http://schemas.microsoft.com/office/powerpoint/2010/main" val="307211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③ 文件夹的建立与利用</a:t>
            </a:r>
            <a:endParaRPr lang="en-US" altLang="zh-CN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D19EED-EA03-4C7E-982A-5F05F1E81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446" y="914832"/>
            <a:ext cx="4751297" cy="558121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26C3A55-5DB7-4B7A-89E0-9899017E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22" y="1701800"/>
            <a:ext cx="87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8B943E6-56EC-4D92-BD49-A3643EA6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3137">
            <a:off x="5339177" y="5497666"/>
            <a:ext cx="299437" cy="5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04E4C96-3324-45B9-951D-BA0358E5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22" y="1676400"/>
            <a:ext cx="396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5D458F27-1626-47C0-9D27-AA0FAA7A3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697" y="1746250"/>
            <a:ext cx="390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ea typeface="宋体" panose="02010600030101010101" pitchFamily="2" charset="-122"/>
              </a:rPr>
              <a:t>登录成功后图标会有一条黄色丝带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A4120D1-AAC0-4D5E-AA52-9BD73A5B8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97" y="5368925"/>
            <a:ext cx="396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F0C03BEB-27AA-4CD5-A33E-7D6A312E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097" y="5489575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ea typeface="宋体" panose="02010600030101010101" pitchFamily="2" charset="-122"/>
              </a:rPr>
              <a:t>可以新建文件夹，分类管理文献资料</a:t>
            </a:r>
          </a:p>
        </p:txBody>
      </p:sp>
    </p:spTree>
    <p:extLst>
      <p:ext uri="{BB962C8B-B14F-4D97-AF65-F5344CB8AC3E}">
        <p14:creationId xmlns:p14="http://schemas.microsoft.com/office/powerpoint/2010/main" val="285549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③ 文件夹的建立与利用</a:t>
            </a:r>
            <a:endParaRPr lang="en-US" altLang="zh-CN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6C6069-4921-4E92-B3FD-C82F98753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044573"/>
            <a:ext cx="7613040" cy="525825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3C526D0-05B8-45DF-ADD9-FA5AFFBA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68562"/>
            <a:ext cx="609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98C5F85-7CC2-48BE-BD9B-97C46A7F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9624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1A343C30-66A2-44C6-A6F1-B87D4C6F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840162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ea typeface="宋体" panose="02010600030101010101" pitchFamily="2" charset="-122"/>
              </a:rPr>
              <a:t>根据文献主题给文件夹命名</a:t>
            </a:r>
          </a:p>
        </p:txBody>
      </p:sp>
    </p:spTree>
    <p:extLst>
      <p:ext uri="{BB962C8B-B14F-4D97-AF65-F5344CB8AC3E}">
        <p14:creationId xmlns:p14="http://schemas.microsoft.com/office/powerpoint/2010/main" val="276517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331998" y="1752600"/>
            <a:ext cx="84035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· </a:t>
            </a:r>
            <a:r>
              <a:rPr lang="en-US" altLang="zh-CN" sz="2400" dirty="0" err="1"/>
              <a:t>Econlit</a:t>
            </a:r>
            <a:r>
              <a:rPr lang="zh-CN" altLang="en-US" sz="2400" dirty="0"/>
              <a:t>经济学全文数据库简介</a:t>
            </a:r>
            <a:endParaRPr lang="en-US" altLang="zh-CN" sz="2400" dirty="0"/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基本检索：布尔逻辑和检索技巧，筛选区的运用 </a:t>
            </a:r>
            <a:r>
              <a:rPr lang="en-US" altLang="zh-CN" sz="2400" dirty="0"/>
              <a:t>Basic Search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文件夹的建立与利用</a:t>
            </a:r>
            <a:r>
              <a:rPr lang="en-US" altLang="zh-CN" sz="2400" dirty="0"/>
              <a:t>My EBSCO host Folder Account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高级检索：搜寻不只是关键词 </a:t>
            </a:r>
            <a:r>
              <a:rPr lang="en-US" altLang="zh-CN" sz="2400" dirty="0"/>
              <a:t>Advance search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如何设定期刊新知通报</a:t>
            </a:r>
            <a:r>
              <a:rPr lang="en-US" altLang="zh-CN" sz="2400" dirty="0"/>
              <a:t>Create Alerts</a:t>
            </a:r>
          </a:p>
        </p:txBody>
      </p:sp>
    </p:spTree>
    <p:extLst>
      <p:ext uri="{BB962C8B-B14F-4D97-AF65-F5344CB8AC3E}">
        <p14:creationId xmlns:p14="http://schemas.microsoft.com/office/powerpoint/2010/main" val="29195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④高级检索：搜索不仅是关键词</a:t>
            </a:r>
            <a:endParaRPr lang="en-US" altLang="zh-CN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CEC3FB-9CA5-4664-9F82-DA915C7C2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953645"/>
            <a:ext cx="8077200" cy="26383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253C38E-9D1D-483B-8AA0-2D081C6F3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769" y="3810000"/>
            <a:ext cx="8095229" cy="20193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3773B3B-D8C6-4D0D-9D1A-ED719E1D846D}"/>
              </a:ext>
            </a:extLst>
          </p:cNvPr>
          <p:cNvSpPr/>
          <p:nvPr/>
        </p:nvSpPr>
        <p:spPr>
          <a:xfrm>
            <a:off x="4800600" y="4648200"/>
            <a:ext cx="1295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2F8DEB9-2C33-4615-AD0C-585EFB3D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5339572"/>
            <a:ext cx="369885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8A998CA8-33A0-4D3A-B9A8-D9E5D1D75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417360"/>
            <a:ext cx="350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想要精确搜索美国经济学会</a:t>
            </a:r>
            <a:r>
              <a:rPr lang="en-US" altLang="zh-CN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AEA</a:t>
            </a:r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的文章，请先登录</a:t>
            </a:r>
            <a:r>
              <a:rPr lang="en-US" altLang="zh-CN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AEA</a:t>
            </a:r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官网，找到期刊搜索编码指南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F86D7DC-37C3-4721-8EBF-123AA28066A1}"/>
              </a:ext>
            </a:extLst>
          </p:cNvPr>
          <p:cNvCxnSpPr/>
          <p:nvPr/>
        </p:nvCxnSpPr>
        <p:spPr>
          <a:xfrm flipH="1" flipV="1">
            <a:off x="5943600" y="5029200"/>
            <a:ext cx="2260600" cy="8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9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④高级检索：搜索不仅是关键词</a:t>
            </a:r>
            <a:endParaRPr lang="en-US" altLang="zh-CN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DEBC41-F09A-428F-B634-5F7BE321D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595641"/>
            <a:ext cx="6256562" cy="2461473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2205D19-9EA0-4E15-B95F-C0FEBCA4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95" y="3959482"/>
            <a:ext cx="13176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193B5ECB-543B-4D98-BDCB-2BB5A908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295" y="4534157"/>
            <a:ext cx="459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solidFill>
                  <a:srgbClr val="000000"/>
                </a:solidFill>
                <a:ea typeface="宋体" panose="02010600030101010101" pitchFamily="2" charset="-122"/>
              </a:rPr>
              <a:t>根据不同编码代表不同含义找到对应的搜索主题相关的内容。</a:t>
            </a:r>
          </a:p>
        </p:txBody>
      </p:sp>
    </p:spTree>
    <p:extLst>
      <p:ext uri="{BB962C8B-B14F-4D97-AF65-F5344CB8AC3E}">
        <p14:creationId xmlns:p14="http://schemas.microsoft.com/office/powerpoint/2010/main" val="351988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④高级检索：搜索不仅是关键词</a:t>
            </a:r>
            <a:endParaRPr lang="en-US" altLang="zh-CN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FA3A12-B54E-4F43-88DD-F4FE596F5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237" y="986041"/>
            <a:ext cx="4862306" cy="5284242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50C2EC2-B57A-4B1E-B233-4C991A408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5037244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回到</a:t>
            </a:r>
            <a:r>
              <a:rPr lang="en-US" altLang="zh-CN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EBSCO</a:t>
            </a:r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选择</a:t>
            </a:r>
            <a:endParaRPr lang="en-US" altLang="zh-CN" sz="1800" baseline="0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单一数据库，</a:t>
            </a:r>
            <a:endParaRPr lang="en-US" altLang="zh-CN" sz="1800" baseline="0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其他都不选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B8A2EE3-435F-4F0C-B8D0-E67125C1A827}"/>
              </a:ext>
            </a:extLst>
          </p:cNvPr>
          <p:cNvCxnSpPr/>
          <p:nvPr/>
        </p:nvCxnSpPr>
        <p:spPr>
          <a:xfrm flipH="1" flipV="1">
            <a:off x="6553200" y="5181600"/>
            <a:ext cx="30480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④高级检索：搜索不仅是关键词</a:t>
            </a:r>
            <a:endParaRPr lang="en-US" altLang="zh-CN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64862A-A1C0-4A83-A787-8F9FE5602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806733"/>
            <a:ext cx="6248942" cy="550211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578D0E55-1A89-48B0-BEB4-5A61F7F74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380" y="3096126"/>
            <a:ext cx="459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进入高级检索，输入对应</a:t>
            </a:r>
            <a:endParaRPr lang="en-US" altLang="zh-CN" sz="1800" baseline="0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的编码，选择</a:t>
            </a:r>
            <a:r>
              <a:rPr lang="en-US" altLang="zh-CN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CC</a:t>
            </a:r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字段搜索，</a:t>
            </a:r>
            <a:endParaRPr lang="en-US" altLang="zh-CN" sz="1800" baseline="0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即可获得全球化相关的文章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9368F2B-5C16-4413-AEE1-97ED406CCB68}"/>
              </a:ext>
            </a:extLst>
          </p:cNvPr>
          <p:cNvCxnSpPr/>
          <p:nvPr/>
        </p:nvCxnSpPr>
        <p:spPr>
          <a:xfrm flipH="1" flipV="1">
            <a:off x="8839200" y="31242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1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④高级检索：搜索不仅是关键词</a:t>
            </a:r>
            <a:endParaRPr lang="en-US" altLang="zh-CN" sz="2400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0429F29-850D-466A-9445-A1C066F53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646" y="1295400"/>
            <a:ext cx="7925487" cy="391701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F7DD076-17AA-4420-BF13-64283D4C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67919"/>
            <a:ext cx="13176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023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⑤搜索期刊，设定期刊通报</a:t>
            </a:r>
            <a:endParaRPr lang="en-US" altLang="zh-CN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AC6BE6-1646-4540-9F06-6B81DC814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194" y="925380"/>
            <a:ext cx="6355631" cy="518967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5C2746D-76B4-482D-B2C7-F8DEB4B539DD}"/>
              </a:ext>
            </a:extLst>
          </p:cNvPr>
          <p:cNvSpPr/>
          <p:nvPr/>
        </p:nvSpPr>
        <p:spPr>
          <a:xfrm>
            <a:off x="3886200" y="2933700"/>
            <a:ext cx="16002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8A49095-C303-4440-B93A-E79C4C2DA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009" y="3733800"/>
            <a:ext cx="4495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ea typeface="宋体" panose="02010600030101010101" pitchFamily="2" charset="-122"/>
              </a:rPr>
              <a:t>点击出版物，选择相应的子库，在第二个检索框内输入期刊的名称，或者关键词，点击浏览。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BD75629-A945-475C-920C-BCCA99E0E6FB}"/>
              </a:ext>
            </a:extLst>
          </p:cNvPr>
          <p:cNvCxnSpPr/>
          <p:nvPr/>
        </p:nvCxnSpPr>
        <p:spPr>
          <a:xfrm flipH="1" flipV="1">
            <a:off x="4495800" y="1295400"/>
            <a:ext cx="2286000" cy="2362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BF13251-7D21-483B-9977-BAA92408A040}"/>
              </a:ext>
            </a:extLst>
          </p:cNvPr>
          <p:cNvCxnSpPr/>
          <p:nvPr/>
        </p:nvCxnSpPr>
        <p:spPr>
          <a:xfrm flipH="1">
            <a:off x="6057900" y="4114800"/>
            <a:ext cx="6151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7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⑤搜索期刊，设定期刊通报</a:t>
            </a:r>
            <a:endParaRPr lang="en-US" altLang="zh-CN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498BA0-669F-4433-8C40-AC77E975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973" y="992510"/>
            <a:ext cx="7552074" cy="4877223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74699E8-C8F9-443F-9AF6-52576911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57" y="1682410"/>
            <a:ext cx="4851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C7034688-5C3D-4FF6-A743-483397C5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157" y="170463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ea typeface="宋体" panose="02010600030101010101" pitchFamily="2" charset="-122"/>
              </a:rPr>
              <a:t>必须先登录我的</a:t>
            </a:r>
            <a:r>
              <a:rPr lang="en-US" altLang="zh-CN" sz="1800" baseline="0">
                <a:ea typeface="宋体" panose="02010600030101010101" pitchFamily="2" charset="-122"/>
              </a:rPr>
              <a:t>My EBSCOhost</a:t>
            </a:r>
            <a:r>
              <a:rPr lang="zh-CN" altLang="en-US" sz="1800" baseline="0">
                <a:ea typeface="宋体" panose="02010600030101010101" pitchFamily="2" charset="-122"/>
              </a:rPr>
              <a:t>，才能创建邮件快讯，通知更新的期刊内容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0FB1D7E-50DC-4588-A263-DB3B709E8D6A}"/>
              </a:ext>
            </a:extLst>
          </p:cNvPr>
          <p:cNvCxnSpPr/>
          <p:nvPr/>
        </p:nvCxnSpPr>
        <p:spPr>
          <a:xfrm flipH="1" flipV="1">
            <a:off x="3810000" y="1635651"/>
            <a:ext cx="457200" cy="193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774D8AA-197B-430F-A047-F9861B737AE4}"/>
              </a:ext>
            </a:extLst>
          </p:cNvPr>
          <p:cNvCxnSpPr/>
          <p:nvPr/>
        </p:nvCxnSpPr>
        <p:spPr>
          <a:xfrm>
            <a:off x="7696200" y="2350748"/>
            <a:ext cx="381000" cy="392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831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4724400" y="333876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⑤搜索期刊，设定期刊通报</a:t>
            </a:r>
            <a:endParaRPr lang="en-US" altLang="zh-CN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0E4CC4-EAE5-42BA-88AD-BD11E2AB6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482" y="962714"/>
            <a:ext cx="4281055" cy="5334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3C00F532-F7CB-4ABD-A686-2363E3F8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37" y="3429000"/>
            <a:ext cx="1320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46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C367F7E6-63E2-4DB1-941D-54D1DB87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33375"/>
            <a:ext cx="8915400" cy="5895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64F70FA-1656-4F62-8DBF-CAF1B61E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369129"/>
            <a:ext cx="48529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6E1205AC-8550-414D-BB94-0801C17D8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3586617"/>
            <a:ext cx="4038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ea typeface="宋体" panose="02010600030101010101" pitchFamily="2" charset="-122"/>
              </a:rPr>
              <a:t>回到主页面，点击</a:t>
            </a:r>
            <a:r>
              <a:rPr lang="en-US" altLang="zh-CN" sz="1800" baseline="0" dirty="0">
                <a:ea typeface="宋体" panose="02010600030101010101" pitchFamily="2" charset="-122"/>
              </a:rPr>
              <a:t>EBSCO</a:t>
            </a:r>
            <a:r>
              <a:rPr lang="zh-CN" altLang="en-US" sz="1800" baseline="0" dirty="0">
                <a:ea typeface="宋体" panose="02010600030101010101" pitchFamily="2" charset="-122"/>
              </a:rPr>
              <a:t>支持站点，寻求在线帮助，下载</a:t>
            </a:r>
            <a:r>
              <a:rPr lang="en-US" altLang="zh-CN" sz="1800" baseline="0" dirty="0">
                <a:ea typeface="宋体" panose="02010600030101010101" pitchFamily="2" charset="-122"/>
              </a:rPr>
              <a:t>PPT </a:t>
            </a:r>
            <a:r>
              <a:rPr lang="zh-CN" altLang="en-US" sz="1800" baseline="0" dirty="0">
                <a:ea typeface="宋体" panose="02010600030101010101" pitchFamily="2" charset="-122"/>
              </a:rPr>
              <a:t>或者观看视频</a:t>
            </a:r>
            <a:r>
              <a:rPr lang="en-US" altLang="zh-CN" sz="1800" u="sng" baseline="0" dirty="0">
                <a:solidFill>
                  <a:schemeClr val="accent2"/>
                </a:solidFill>
                <a:ea typeface="宋体" panose="02010600030101010101" pitchFamily="2" charset="-122"/>
                <a:hlinkClick r:id="rId6"/>
              </a:rPr>
              <a:t>http://support.ebsco.com/</a:t>
            </a:r>
            <a:r>
              <a:rPr lang="en-US" altLang="zh-CN" sz="1800" baseline="0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endParaRPr lang="zh-CN" altLang="en-US" sz="1800" baseline="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id="{1E457784-917A-400B-A9CD-5FE19C35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5371906"/>
            <a:ext cx="9144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/>
          </a:p>
        </p:txBody>
      </p:sp>
    </p:spTree>
    <p:extLst>
      <p:ext uri="{BB962C8B-B14F-4D97-AF65-F5344CB8AC3E}">
        <p14:creationId xmlns:p14="http://schemas.microsoft.com/office/powerpoint/2010/main" val="3703755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D622A41-250B-4CE0-906B-DD6A514D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91138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83C7AC6-A862-48D5-B805-78B7B793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944688"/>
            <a:ext cx="12080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5FAF085-425E-40B8-A424-E99EFC84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254125"/>
            <a:ext cx="4114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F290BA2-7204-4C10-A2AD-F905AF05C0CC}"/>
              </a:ext>
            </a:extLst>
          </p:cNvPr>
          <p:cNvSpPr txBox="1"/>
          <p:nvPr/>
        </p:nvSpPr>
        <p:spPr>
          <a:xfrm>
            <a:off x="7686932" y="1432500"/>
            <a:ext cx="3571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你可以参加</a:t>
            </a:r>
            <a:r>
              <a:rPr lang="en-US" altLang="zh-CN" dirty="0"/>
              <a:t>EBSCO</a:t>
            </a:r>
            <a:r>
              <a:rPr lang="zh-CN" altLang="en-US" dirty="0"/>
              <a:t>网络课程，提前</a:t>
            </a:r>
            <a:endParaRPr lang="en-US" altLang="zh-CN" dirty="0"/>
          </a:p>
          <a:p>
            <a:r>
              <a:rPr lang="en-US" altLang="zh-CN" dirty="0"/>
              <a:t>15</a:t>
            </a:r>
            <a:r>
              <a:rPr lang="zh-CN" altLang="en-US" dirty="0"/>
              <a:t>分钟点击课程标题，加入课程</a:t>
            </a:r>
          </a:p>
        </p:txBody>
      </p:sp>
    </p:spTree>
    <p:extLst>
      <p:ext uri="{BB962C8B-B14F-4D97-AF65-F5344CB8AC3E}">
        <p14:creationId xmlns:p14="http://schemas.microsoft.com/office/powerpoint/2010/main" val="135394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451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① </a:t>
            </a:r>
            <a:r>
              <a:rPr lang="en-US" altLang="zh-CN" sz="2400" b="1" dirty="0" err="1"/>
              <a:t>Econlit</a:t>
            </a:r>
            <a:r>
              <a:rPr lang="zh-CN" altLang="en-US" sz="2400" b="1" dirty="0"/>
              <a:t>经济学全文数据库简介</a:t>
            </a:r>
            <a:endParaRPr lang="en-US" altLang="zh-CN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8320E6-06ED-48F0-9B4F-27A87E7801AF}"/>
              </a:ext>
            </a:extLst>
          </p:cNvPr>
          <p:cNvSpPr txBox="1"/>
          <p:nvPr/>
        </p:nvSpPr>
        <p:spPr>
          <a:xfrm>
            <a:off x="2971800" y="1266230"/>
            <a:ext cx="84466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  <a:p>
            <a:r>
              <a:rPr lang="zh-CN" altLang="en-US" dirty="0"/>
              <a:t> </a:t>
            </a:r>
            <a:r>
              <a:rPr lang="en-US" altLang="zh-CN" i="1" dirty="0" err="1"/>
              <a:t>EconLit</a:t>
            </a:r>
            <a:r>
              <a:rPr lang="zh-CN" altLang="en-US" i="1" baseline="30000" dirty="0"/>
              <a:t>™ </a:t>
            </a:r>
            <a:r>
              <a:rPr lang="en-US" altLang="zh-CN" i="1" dirty="0"/>
              <a:t>with Full Text </a:t>
            </a:r>
            <a:r>
              <a:rPr lang="zh-CN" altLang="en-US" dirty="0"/>
              <a:t>是全球最具权威的经济学参考资源，提供</a:t>
            </a:r>
            <a:r>
              <a:rPr lang="en-US" altLang="zh-CN" dirty="0"/>
              <a:t>670</a:t>
            </a:r>
            <a:r>
              <a:rPr lang="zh-CN" altLang="en-US" dirty="0"/>
              <a:t>多种全文期刊，</a:t>
            </a:r>
            <a:endParaRPr lang="en-US" altLang="zh-CN" dirty="0"/>
          </a:p>
          <a:p>
            <a:r>
              <a:rPr lang="zh-CN" altLang="en-US" dirty="0"/>
              <a:t>包括美国经济学会出版的无延迟期刊。除了全面的全文资源外，该数据库还包含</a:t>
            </a:r>
            <a:endParaRPr lang="en-US" altLang="zh-CN" dirty="0"/>
          </a:p>
          <a:p>
            <a:r>
              <a:rPr lang="zh-CN" altLang="en-US" dirty="0"/>
              <a:t>经济期刊的索引和摘要。</a:t>
            </a:r>
          </a:p>
          <a:p>
            <a:endParaRPr lang="zh-CN" altLang="en-US" dirty="0"/>
          </a:p>
          <a:p>
            <a:r>
              <a:rPr lang="zh-CN" altLang="en-US" dirty="0"/>
              <a:t>涵盖领域： </a:t>
            </a:r>
          </a:p>
          <a:p>
            <a:r>
              <a:rPr lang="en-US" altLang="zh-CN" dirty="0"/>
              <a:t>• </a:t>
            </a:r>
            <a:r>
              <a:rPr lang="zh-CN" altLang="en-US" dirty="0"/>
              <a:t>货币市场         </a:t>
            </a:r>
            <a:r>
              <a:rPr lang="en-US" altLang="zh-CN" dirty="0"/>
              <a:t>• </a:t>
            </a:r>
            <a:r>
              <a:rPr lang="zh-CN" altLang="en-US" dirty="0"/>
              <a:t>国家研究             </a:t>
            </a:r>
            <a:r>
              <a:rPr lang="en-US" altLang="zh-CN" dirty="0"/>
              <a:t>• </a:t>
            </a:r>
            <a:r>
              <a:rPr lang="zh-CN" altLang="en-US" dirty="0"/>
              <a:t>经济学               </a:t>
            </a:r>
            <a:r>
              <a:rPr lang="en-US" altLang="zh-CN" dirty="0"/>
              <a:t>• </a:t>
            </a:r>
            <a:r>
              <a:rPr lang="zh-CN" altLang="en-US" dirty="0"/>
              <a:t>经济预测              </a:t>
            </a:r>
            <a:r>
              <a:rPr lang="en-US" altLang="zh-CN" dirty="0"/>
              <a:t>• </a:t>
            </a:r>
            <a:r>
              <a:rPr lang="zh-CN" altLang="en-US" dirty="0"/>
              <a:t>环境经济学</a:t>
            </a:r>
          </a:p>
          <a:p>
            <a:r>
              <a:rPr lang="en-US" altLang="zh-CN" dirty="0"/>
              <a:t>• </a:t>
            </a:r>
            <a:r>
              <a:rPr lang="zh-CN" altLang="en-US" dirty="0"/>
              <a:t>政府规定         </a:t>
            </a:r>
            <a:r>
              <a:rPr lang="en-US" altLang="zh-CN" dirty="0"/>
              <a:t>• </a:t>
            </a:r>
            <a:r>
              <a:rPr lang="zh-CN" altLang="en-US" dirty="0"/>
              <a:t>劳动经济学         </a:t>
            </a:r>
            <a:r>
              <a:rPr lang="en-US" altLang="zh-CN" dirty="0"/>
              <a:t>• </a:t>
            </a:r>
            <a:r>
              <a:rPr lang="zh-CN" altLang="en-US" dirty="0"/>
              <a:t>货币理论          </a:t>
            </a:r>
            <a:r>
              <a:rPr lang="en-US" altLang="zh-CN" dirty="0"/>
              <a:t>• </a:t>
            </a:r>
            <a:r>
              <a:rPr lang="zh-CN" altLang="en-US" dirty="0"/>
              <a:t>城市经济学</a:t>
            </a:r>
          </a:p>
          <a:p>
            <a:endParaRPr lang="en-US" altLang="zh-CN" dirty="0"/>
          </a:p>
          <a:p>
            <a:r>
              <a:rPr lang="zh-CN" altLang="en-US" dirty="0"/>
              <a:t>资源涵盖： </a:t>
            </a:r>
          </a:p>
          <a:p>
            <a:r>
              <a:rPr lang="en-US" altLang="zh-CN" dirty="0"/>
              <a:t>• </a:t>
            </a:r>
            <a:r>
              <a:rPr lang="zh-CN" altLang="en-US" dirty="0"/>
              <a:t>期刊文献         </a:t>
            </a:r>
            <a:r>
              <a:rPr lang="en-US" altLang="zh-CN" dirty="0"/>
              <a:t>• </a:t>
            </a:r>
            <a:r>
              <a:rPr lang="zh-CN" altLang="en-US" dirty="0"/>
              <a:t>书籍                     </a:t>
            </a:r>
            <a:r>
              <a:rPr lang="en-US" altLang="zh-CN" dirty="0"/>
              <a:t>• </a:t>
            </a:r>
            <a:r>
              <a:rPr lang="zh-CN" altLang="en-US" dirty="0"/>
              <a:t>文献集                </a:t>
            </a:r>
            <a:r>
              <a:rPr lang="en-US" altLang="zh-CN" dirty="0"/>
              <a:t>• </a:t>
            </a:r>
            <a:r>
              <a:rPr lang="zh-CN" altLang="en-US" dirty="0"/>
              <a:t>论文                      </a:t>
            </a:r>
            <a:r>
              <a:rPr lang="en-US" altLang="zh-CN" dirty="0"/>
              <a:t>• </a:t>
            </a:r>
            <a:r>
              <a:rPr lang="zh-CN" altLang="en-US" dirty="0"/>
              <a:t>工作底表</a:t>
            </a:r>
          </a:p>
          <a:p>
            <a:r>
              <a:rPr lang="en-US" altLang="zh-CN" dirty="0"/>
              <a:t>• </a:t>
            </a:r>
            <a:r>
              <a:rPr lang="en-US" altLang="zh-CN" i="1" dirty="0"/>
              <a:t>Journal of Economic Literature </a:t>
            </a:r>
            <a:r>
              <a:rPr lang="zh-CN" altLang="en-US" dirty="0"/>
              <a:t>发表的全文评论</a:t>
            </a:r>
          </a:p>
          <a:p>
            <a:endParaRPr lang="zh-CN" altLang="en-US" dirty="0"/>
          </a:p>
          <a:p>
            <a:r>
              <a:rPr lang="zh-CN" altLang="en-US" dirty="0"/>
              <a:t>主要全文期刊包括：</a:t>
            </a:r>
            <a:r>
              <a:rPr lang="en-US" altLang="zh-CN" i="1" dirty="0"/>
              <a:t>American Economic Review, Annals of Economics &amp; Finance, </a:t>
            </a:r>
          </a:p>
          <a:p>
            <a:r>
              <a:rPr lang="en-US" altLang="zh-CN" i="1" dirty="0"/>
              <a:t>Journal of Economic </a:t>
            </a:r>
            <a:r>
              <a:rPr lang="en-US" altLang="zh-CN" i="1" dirty="0" err="1"/>
              <a:t>Litereature</a:t>
            </a:r>
            <a:r>
              <a:rPr lang="en-US" altLang="zh-CN" i="1" dirty="0"/>
              <a:t>, Journal of Economic Perspectives, </a:t>
            </a:r>
          </a:p>
          <a:p>
            <a:r>
              <a:rPr lang="en-US" altLang="zh-CN" i="1" dirty="0"/>
              <a:t>Journal of Economic Integration </a:t>
            </a:r>
            <a:r>
              <a:rPr lang="en-US" altLang="zh-CN" dirty="0"/>
              <a:t>and </a:t>
            </a:r>
            <a:r>
              <a:rPr lang="en-US" altLang="zh-CN" i="1" dirty="0"/>
              <a:t>Revue </a:t>
            </a:r>
            <a:r>
              <a:rPr lang="en-US" altLang="zh-CN" i="1" dirty="0" err="1"/>
              <a:t>d’Economie</a:t>
            </a:r>
            <a:r>
              <a:rPr lang="en-US" altLang="zh-CN" i="1" dirty="0"/>
              <a:t> </a:t>
            </a:r>
            <a:r>
              <a:rPr lang="en-US" altLang="zh-CN" i="1" dirty="0" err="1"/>
              <a:t>Financière</a:t>
            </a:r>
            <a:r>
              <a:rPr lang="en-US" altLang="zh-CN" dirty="0"/>
              <a:t>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396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10F42A32-476C-4204-908C-8ABF4088C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9109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0F12013-577E-441E-88D5-39ABBD25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3943350"/>
            <a:ext cx="434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ea typeface="宋体" panose="02010600030101010101" pitchFamily="2" charset="-122"/>
              </a:rPr>
              <a:t>当字体变成黑色，输入姓名和邮箱即可开始上课。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6C175DC-1906-487C-A102-0E656E45D552}"/>
              </a:ext>
            </a:extLst>
          </p:cNvPr>
          <p:cNvCxnSpPr/>
          <p:nvPr/>
        </p:nvCxnSpPr>
        <p:spPr>
          <a:xfrm flipV="1">
            <a:off x="9220200" y="2590800"/>
            <a:ext cx="152400" cy="1219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63AED18-F300-483D-9708-20CD5179E722}"/>
              </a:ext>
            </a:extLst>
          </p:cNvPr>
          <p:cNvSpPr txBox="1">
            <a:spLocks/>
          </p:cNvSpPr>
          <p:nvPr/>
        </p:nvSpPr>
        <p:spPr>
          <a:xfrm>
            <a:off x="2133600" y="2209800"/>
            <a:ext cx="9144000" cy="7842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Thank You!</a:t>
            </a:r>
            <a:b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访问更多信息参见</a:t>
            </a:r>
            <a:r>
              <a:rPr lang="en-US" altLang="zh-CN" sz="2400" u="sng" dirty="0">
                <a:solidFill>
                  <a:srgbClr val="2D2DB9"/>
                </a:solidFill>
                <a:ea typeface="宋体" panose="02010600030101010101" pitchFamily="2" charset="-122"/>
                <a:hlinkClick r:id="rId4"/>
              </a:rPr>
              <a:t>http://support.ebsco.com/</a:t>
            </a:r>
            <a:r>
              <a:rPr lang="en-US" altLang="zh-CN" sz="2400" dirty="0">
                <a:solidFill>
                  <a:srgbClr val="2D2DB9"/>
                </a:solidFill>
                <a:ea typeface="宋体" panose="02010600030101010101" pitchFamily="2" charset="-122"/>
              </a:rPr>
              <a:t> </a:t>
            </a:r>
            <a:br>
              <a:rPr lang="zh-CN" altLang="zh-CN" sz="2400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 </a:t>
            </a:r>
            <a:b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556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CAD360-14C7-4301-8FBE-7533A57EC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268585"/>
            <a:ext cx="7125317" cy="333022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B7F777-1821-48AE-9084-9E756FB15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29" y="3944273"/>
            <a:ext cx="5540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C37C55A-98E8-4F8E-BDAA-601914F8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116" y="5090448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 dirty="0">
                <a:solidFill>
                  <a:srgbClr val="000000"/>
                </a:solidFill>
                <a:ea typeface="宋体" panose="02010600030101010101" pitchFamily="2" charset="-122"/>
              </a:rPr>
              <a:t>基本检索：布尔逻辑和检索技巧</a:t>
            </a:r>
            <a:endParaRPr lang="en-AU" altLang="zh-CN" sz="1800" baseline="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652B49B-4F39-414F-8B55-DF56488D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016" y="4961861"/>
            <a:ext cx="3619500" cy="6286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88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4FD3ED-B43E-4DA3-B4E2-A3277F0BA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67" y="1682287"/>
            <a:ext cx="7955969" cy="357409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92F2F2F-40AA-4D9C-9DD9-BF69FDD7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2" y="3969625"/>
            <a:ext cx="455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279A48C-907D-4AB8-A64E-8E361D8E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7825"/>
            <a:ext cx="457993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65C54EC4-8E7E-41BF-898D-EEE02F39C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7" y="4952288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solidFill>
                  <a:srgbClr val="000000"/>
                </a:solidFill>
                <a:ea typeface="宋体" panose="02010600030101010101" pitchFamily="2" charset="-122"/>
              </a:rPr>
              <a:t>利用关键词或者固定短语进行基本检索</a:t>
            </a:r>
          </a:p>
        </p:txBody>
      </p:sp>
    </p:spTree>
    <p:extLst>
      <p:ext uri="{BB962C8B-B14F-4D97-AF65-F5344CB8AC3E}">
        <p14:creationId xmlns:p14="http://schemas.microsoft.com/office/powerpoint/2010/main" val="408562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F67786-0B1B-40F2-84A9-C4E97B1B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362412"/>
            <a:ext cx="8915400" cy="463294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333F954-44F7-4B29-8DCA-BF863281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67" y="2250441"/>
            <a:ext cx="1828800" cy="374491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164ECED-0C0C-42C1-858F-6677BBA3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27" y="5655614"/>
            <a:ext cx="45783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D197A0BF-905A-420A-B749-3865C0857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64" y="5800076"/>
            <a:ext cx="458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baseline="0">
                <a:solidFill>
                  <a:srgbClr val="000000"/>
                </a:solidFill>
                <a:ea typeface="宋体" panose="02010600030101010101" pitchFamily="2" charset="-122"/>
              </a:rPr>
              <a:t>利用限制条件来缩小范围，精确搜索结果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AB985009-D039-422D-A652-C142F35C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26" y="2516832"/>
            <a:ext cx="455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0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2E35BD-862E-4B16-81E9-33353F37C051}"/>
              </a:ext>
            </a:extLst>
          </p:cNvPr>
          <p:cNvSpPr txBox="1">
            <a:spLocks/>
          </p:cNvSpPr>
          <p:nvPr/>
        </p:nvSpPr>
        <p:spPr>
          <a:xfrm>
            <a:off x="2362200" y="1297733"/>
            <a:ext cx="91440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关键词提取和分析</a:t>
            </a:r>
            <a:endParaRPr lang="en-AU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6EA41A-FA60-4552-8A27-E23E82FF15F6}"/>
              </a:ext>
            </a:extLst>
          </p:cNvPr>
          <p:cNvSpPr txBox="1">
            <a:spLocks/>
          </p:cNvSpPr>
          <p:nvPr/>
        </p:nvSpPr>
        <p:spPr bwMode="auto">
          <a:xfrm>
            <a:off x="3124200" y="2821733"/>
            <a:ext cx="8001000" cy="304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zh-CN" altLang="en-US" sz="20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用于缩小检索范围，类似于“交集”概念</a:t>
            </a:r>
            <a:endParaRPr lang="en-US" altLang="zh-CN" sz="20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全球金融危机 </a:t>
            </a:r>
            <a:r>
              <a:rPr lang="en-US" altLang="zh-CN" sz="1800" b="1" i="1" u="sng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中国 </a:t>
            </a:r>
            <a:r>
              <a:rPr lang="en-US" altLang="zh-CN" sz="1800" b="1" i="1" u="sng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中小企业 </a:t>
            </a:r>
            <a:r>
              <a:rPr lang="en-US" altLang="zh-CN" sz="1800" b="1" i="1" u="sng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影响 </a:t>
            </a:r>
            <a:r>
              <a:rPr lang="en-US" altLang="zh-CN" sz="1800" b="1" i="1" u="sng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调查问卷</a:t>
            </a:r>
            <a:r>
              <a:rPr lang="zh-CN" altLang="en-US" sz="1800" b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会检索到的结果中包含所有以上关键词的文献。</a:t>
            </a:r>
            <a:endParaRPr lang="en-US" altLang="zh-CN" sz="1800" b="1" dirty="0">
              <a:solidFill>
                <a:srgbClr val="000080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用于扩大检索范围，类似于“并集”概念</a:t>
            </a:r>
            <a:endParaRPr lang="en-US" altLang="zh-CN" sz="2000" b="1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impact </a:t>
            </a:r>
            <a:r>
              <a:rPr lang="en-US" altLang="zh-CN" sz="1800" b="1" i="1" u="sng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influence or effect </a:t>
            </a:r>
            <a:r>
              <a:rPr lang="zh-CN" altLang="en-US" sz="1800" b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会检索的结果中或者包含</a:t>
            </a:r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impact</a:t>
            </a:r>
            <a:r>
              <a:rPr lang="en-US" altLang="zh-CN" sz="1800" b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b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，或者包含</a:t>
            </a:r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influence </a:t>
            </a:r>
            <a:r>
              <a:rPr lang="zh-CN" altLang="en-US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或者包含</a:t>
            </a:r>
            <a:r>
              <a:rPr lang="en-US" altLang="zh-CN" sz="1800" b="1" i="1" dirty="0">
                <a:solidFill>
                  <a:srgbClr val="00008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effect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F9C45AD-5E37-460A-A277-0A11C814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58133"/>
            <a:ext cx="8170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8504D3C2-3A46-4149-AB95-6A2AB3581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021633"/>
            <a:ext cx="807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b="1" baseline="0" dirty="0">
                <a:solidFill>
                  <a:srgbClr val="000000"/>
                </a:solidFill>
                <a:ea typeface="宋体" panose="02010600030101010101" pitchFamily="2" charset="-122"/>
              </a:rPr>
              <a:t>论文主题：全球金融危机对中国的中小企业影响调查</a:t>
            </a:r>
            <a:endParaRPr lang="en-AU" altLang="zh-CN" b="1" baseline="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34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3B9AF0-E1D6-4FB9-8E53-9C88CA5CC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259432"/>
            <a:ext cx="9533446" cy="483149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76EE891-7B75-4BE8-8B1E-CF1EB10C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76634"/>
            <a:ext cx="6477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3411525-22FC-445A-AEBA-8506B362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424906"/>
            <a:ext cx="5540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60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/>
        </p:blipFill>
        <p:spPr>
          <a:xfrm rot="10800000">
            <a:off x="-152400" y="152400"/>
            <a:ext cx="3475066" cy="55626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BA278-5141-42BB-BA2E-39AF86C2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24600"/>
            <a:ext cx="1081690" cy="381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867688-653C-4E94-AC55-53447ECB040E}"/>
              </a:ext>
            </a:extLst>
          </p:cNvPr>
          <p:cNvCxnSpPr>
            <a:stCxn id="5" idx="1"/>
          </p:cNvCxnSpPr>
          <p:nvPr/>
        </p:nvCxnSpPr>
        <p:spPr>
          <a:xfrm flipH="1">
            <a:off x="1143000" y="6515100"/>
            <a:ext cx="9829800" cy="381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8837E4-4A9C-4F8C-9893-EFDC7DA2ABB2}"/>
              </a:ext>
            </a:extLst>
          </p:cNvPr>
          <p:cNvSpPr txBox="1"/>
          <p:nvPr/>
        </p:nvSpPr>
        <p:spPr>
          <a:xfrm>
            <a:off x="3091401" y="762000"/>
            <a:ext cx="863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② 基本检索：布尔逻辑和检索技巧，筛选区的运用 </a:t>
            </a:r>
            <a:r>
              <a:rPr lang="en-US" altLang="zh-CN" sz="2400" b="1" dirty="0"/>
              <a:t>Basic Search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446154-2AC5-41EF-A01B-C0EC46D8386E}"/>
              </a:ext>
            </a:extLst>
          </p:cNvPr>
          <p:cNvSpPr txBox="1">
            <a:spLocks/>
          </p:cNvSpPr>
          <p:nvPr/>
        </p:nvSpPr>
        <p:spPr>
          <a:xfrm>
            <a:off x="2438400" y="1295400"/>
            <a:ext cx="91440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检索技巧</a:t>
            </a:r>
            <a:endParaRPr lang="en-AU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914A11-DDD5-4CDA-A303-937F50481B45}"/>
              </a:ext>
            </a:extLst>
          </p:cNvPr>
          <p:cNvSpPr txBox="1">
            <a:spLocks/>
          </p:cNvSpPr>
          <p:nvPr/>
        </p:nvSpPr>
        <p:spPr bwMode="auto">
          <a:xfrm>
            <a:off x="3445471" y="2027237"/>
            <a:ext cx="7924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截词符号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(*)</a:t>
            </a:r>
          </a:p>
          <a:p>
            <a:pPr lvl="1"/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econ*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可以检索到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economy, economic, economically, </a:t>
            </a:r>
            <a:r>
              <a:rPr lang="en-US" altLang="zh-CN" sz="2000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etc</a:t>
            </a:r>
            <a:endParaRPr lang="en-US" altLang="zh-CN" sz="2000" dirty="0">
              <a:solidFill>
                <a:srgbClr val="00008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短语检索（“”）</a:t>
            </a:r>
          </a:p>
          <a:p>
            <a:pPr lvl="1"/>
            <a:r>
              <a:rPr lang="zh-CN" altLang="en-US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global financial crisis” </a:t>
            </a:r>
            <a:r>
              <a:rPr lang="zh-CN" altLang="en-US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可以检索到固定格式的词组，位置顺序保持不变。</a:t>
            </a:r>
            <a:endParaRPr lang="en-AU" altLang="zh-CN" sz="2000" dirty="0">
              <a:ea typeface="宋体" panose="02010600030101010101" pitchFamily="2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通配符：适用于一个字母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(?)</a:t>
            </a:r>
          </a:p>
          <a:p>
            <a:pPr lvl="1"/>
            <a:r>
              <a:rPr lang="en-US" altLang="zh-CN" sz="2000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organi?ation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可以检索到 </a:t>
            </a:r>
            <a:r>
              <a:rPr lang="en-US" altLang="zh-CN" sz="2000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organi</a:t>
            </a:r>
            <a:r>
              <a:rPr lang="en-US" altLang="zh-CN" sz="2000" u="sng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ation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or 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organi</a:t>
            </a:r>
            <a:r>
              <a:rPr lang="en-US" altLang="zh-CN" sz="2000" u="sng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ation</a:t>
            </a:r>
          </a:p>
          <a:p>
            <a:pPr lvl="1">
              <a:buFontTx/>
              <a:buNone/>
            </a:pPr>
            <a:endParaRPr lang="en-US" altLang="zh-CN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通配符：适用于多个字母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(#)</a:t>
            </a:r>
          </a:p>
          <a:p>
            <a:pPr lvl="1"/>
            <a:r>
              <a:rPr lang="en-US" altLang="zh-CN" sz="2000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behavio#r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will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可以检索到 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behavi</a:t>
            </a:r>
            <a:r>
              <a:rPr lang="en-US" altLang="zh-CN" sz="2000" u="sng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or</a:t>
            </a:r>
            <a:r>
              <a:rPr lang="en-US" altLang="zh-CN" sz="2000" dirty="0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behavi</a:t>
            </a:r>
            <a:r>
              <a:rPr lang="en-US" altLang="zh-CN" sz="2000" u="sng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ou</a:t>
            </a:r>
            <a:r>
              <a:rPr lang="en-US" altLang="zh-CN" sz="2000" dirty="0" err="1">
                <a:solidFill>
                  <a:srgbClr val="0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endParaRPr lang="en-US" altLang="zh-CN" sz="2000" dirty="0">
              <a:solidFill>
                <a:srgbClr val="0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84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985</Words>
  <Application>Microsoft Office PowerPoint</Application>
  <PresentationFormat>宽屏</PresentationFormat>
  <Paragraphs>97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MS PGothic</vt:lpstr>
      <vt:lpstr>宋体</vt:lpstr>
      <vt:lpstr>Arial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Mandy Gao</dc:creator>
  <cp:lastModifiedBy>Mandy Gao</cp:lastModifiedBy>
  <cp:revision>40</cp:revision>
  <dcterms:created xsi:type="dcterms:W3CDTF">2006-08-16T00:00:00Z</dcterms:created>
  <dcterms:modified xsi:type="dcterms:W3CDTF">2018-09-03T15:39:15Z</dcterms:modified>
</cp:coreProperties>
</file>