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58"/>
  </p:notesMasterIdLst>
  <p:handoutMasterIdLst>
    <p:handoutMasterId r:id="rId59"/>
  </p:handoutMasterIdLst>
  <p:sldIdLst>
    <p:sldId id="492" r:id="rId3"/>
    <p:sldId id="1708" r:id="rId4"/>
    <p:sldId id="1705" r:id="rId5"/>
    <p:sldId id="1349" r:id="rId6"/>
    <p:sldId id="1411" r:id="rId7"/>
    <p:sldId id="1412" r:id="rId8"/>
    <p:sldId id="1706" r:id="rId9"/>
    <p:sldId id="1676" r:id="rId10"/>
    <p:sldId id="1685" r:id="rId11"/>
    <p:sldId id="1707" r:id="rId12"/>
    <p:sldId id="1595" r:id="rId13"/>
    <p:sldId id="1668" r:id="rId14"/>
    <p:sldId id="1543" r:id="rId15"/>
    <p:sldId id="1599" r:id="rId16"/>
    <p:sldId id="1670" r:id="rId17"/>
    <p:sldId id="1678" r:id="rId18"/>
    <p:sldId id="1671" r:id="rId19"/>
    <p:sldId id="1583" r:id="rId20"/>
    <p:sldId id="418" r:id="rId21"/>
    <p:sldId id="1631" r:id="rId22"/>
    <p:sldId id="1632" r:id="rId23"/>
    <p:sldId id="1547" r:id="rId24"/>
    <p:sldId id="1623" r:id="rId25"/>
    <p:sldId id="1604" r:id="rId26"/>
    <p:sldId id="1614" r:id="rId27"/>
    <p:sldId id="1606" r:id="rId28"/>
    <p:sldId id="1486" r:id="rId29"/>
    <p:sldId id="1679" r:id="rId30"/>
    <p:sldId id="1680" r:id="rId31"/>
    <p:sldId id="1681" r:id="rId32"/>
    <p:sldId id="1682" r:id="rId33"/>
    <p:sldId id="1683" r:id="rId34"/>
    <p:sldId id="1684" r:id="rId35"/>
    <p:sldId id="1490" r:id="rId36"/>
    <p:sldId id="1491" r:id="rId37"/>
    <p:sldId id="1563" r:id="rId38"/>
    <p:sldId id="1607" r:id="rId39"/>
    <p:sldId id="1589" r:id="rId40"/>
    <p:sldId id="1611" r:id="rId41"/>
    <p:sldId id="1499" r:id="rId42"/>
    <p:sldId id="1532" r:id="rId43"/>
    <p:sldId id="1500" r:id="rId44"/>
    <p:sldId id="1501" r:id="rId45"/>
    <p:sldId id="1502" r:id="rId46"/>
    <p:sldId id="1565" r:id="rId47"/>
    <p:sldId id="1566" r:id="rId48"/>
    <p:sldId id="1567" r:id="rId49"/>
    <p:sldId id="1592" r:id="rId50"/>
    <p:sldId id="1699" r:id="rId51"/>
    <p:sldId id="1700" r:id="rId52"/>
    <p:sldId id="1701" r:id="rId53"/>
    <p:sldId id="1702" r:id="rId54"/>
    <p:sldId id="1626" r:id="rId55"/>
    <p:sldId id="1703" r:id="rId56"/>
    <p:sldId id="1447" r:id="rId57"/>
  </p:sldIdLst>
  <p:sldSz cx="12192000" cy="6858000"/>
  <p:notesSz cx="7099300" cy="10223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2" autoAdjust="0"/>
    <p:restoredTop sz="95733" autoAdjust="0"/>
  </p:normalViewPr>
  <p:slideViewPr>
    <p:cSldViewPr>
      <p:cViewPr varScale="1">
        <p:scale>
          <a:sx n="68" d="100"/>
          <a:sy n="68" d="100"/>
        </p:scale>
        <p:origin x="-53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xmlns="" id="{85BA600E-D88D-4E00-88E9-1171D7B4CB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xmlns="" id="{2EDC0F50-4803-4761-A6EF-F7FB679AE7F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8" name="Rectangle 4">
            <a:extLst>
              <a:ext uri="{FF2B5EF4-FFF2-40B4-BE49-F238E27FC236}">
                <a16:creationId xmlns:a16="http://schemas.microsoft.com/office/drawing/2014/main" xmlns="" id="{9690B404-F641-4B3C-85F3-BECD3AE187A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9" name="Rectangle 5">
            <a:extLst>
              <a:ext uri="{FF2B5EF4-FFF2-40B4-BE49-F238E27FC236}">
                <a16:creationId xmlns:a16="http://schemas.microsoft.com/office/drawing/2014/main" xmlns="" id="{0388AAEA-AEFF-44FE-A951-18AAEB15826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6511CC6D-91DC-4258-BA32-8C8DA63E85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4B27621D-042B-4C4A-8436-4A182B2FE6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A8ACD763-2FA9-4375-A1A4-5C34D0A044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xmlns="" id="{2F195C3B-6BFB-4DCE-9C5A-CADA7BAF6F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5175"/>
            <a:ext cx="68167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D1D022F1-ABDA-4CA2-B850-1A86409BEB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57750"/>
            <a:ext cx="5207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xmlns="" id="{28B1B55C-B9A4-49A4-97D0-8FE0769503D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xmlns="" id="{EB7AEE52-5919-4337-9A50-0600E28247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8A31C7D6-70DD-431A-BEA5-4403523D5C3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9815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idu.com/link?url=y486VwwHtqW64QIzh_vhV8OLhSpICnPIrvrPiukKRlfzkr3jSXB_b6Qx4XbGnjwb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aidu.com/link?url=ktF9fRjzdKUJxpsgobwnLgTk68WSMp_UN_O-hHGnFX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xmlns="" id="{3A4A838D-37F7-4942-8B0C-D2AD771D55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xmlns="" id="{58F32F4C-F232-4D00-96F1-F2497C12E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xmlns="" id="{A70DC243-98AF-4B00-A93B-61A15D455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C5C7994-E099-48B6-87D1-996067BF6D00}" type="slidenum">
              <a:rPr lang="en-US" altLang="zh-CN" sz="1300" smtClean="0"/>
              <a:pPr/>
              <a:t>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xmlns="" id="{E69ABDB5-D2C5-4CA2-8F07-0ABE59693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xmlns="" id="{1D56B62A-8C99-4572-86DD-398E52725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xmlns="" id="{A7A5CAE6-24C4-4600-A091-9A793B924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313049E-2519-4EFC-8CEA-EDF8DDC29F18}" type="slidenum">
              <a:rPr lang="en-US" altLang="zh-CN" sz="1300" smtClean="0"/>
              <a:pPr/>
              <a:t>23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>
            <a:extLst>
              <a:ext uri="{FF2B5EF4-FFF2-40B4-BE49-F238E27FC236}">
                <a16:creationId xmlns:a16="http://schemas.microsoft.com/office/drawing/2014/main" xmlns="" id="{CF42F3C5-83CD-439E-9C00-728ED118E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备注占位符 2">
            <a:extLst>
              <a:ext uri="{FF2B5EF4-FFF2-40B4-BE49-F238E27FC236}">
                <a16:creationId xmlns:a16="http://schemas.microsoft.com/office/drawing/2014/main" xmlns="" id="{71BB9870-C49D-40D7-B7CC-661B66EC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4516" name="灯片编号占位符 3">
            <a:extLst>
              <a:ext uri="{FF2B5EF4-FFF2-40B4-BE49-F238E27FC236}">
                <a16:creationId xmlns:a16="http://schemas.microsoft.com/office/drawing/2014/main" xmlns="" id="{DC8EF046-394C-4B83-9568-1A333BEB8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39ED382-47F7-422F-93A1-2A1981816E4F}" type="slidenum">
              <a:rPr lang="en-US" altLang="zh-CN" sz="1300" smtClean="0"/>
              <a:pPr/>
              <a:t>26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xmlns="" id="{9004544F-6878-416C-A3ED-DB6636DEE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xmlns="" id="{E64ABCA0-55EC-4FE0-8DAB-A2D0D920C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xmlns="" id="{2369C118-EB27-42B8-9DBE-7C8CAE2EF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64154A2-B564-4D93-8BD7-65DB136A4D06}" type="slidenum">
              <a:rPr lang="en-US" altLang="zh-CN" sz="1300" smtClean="0"/>
              <a:pPr/>
              <a:t>27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xmlns="" id="{5BEB402E-B828-445C-9401-719047306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986246-C2CB-4C25-8E0B-F13DC995CFA3}" type="slidenum">
              <a:rPr lang="en-US" altLang="en-US" sz="1300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xmlns="" id="{59A65C6E-FD0E-4D93-AA19-385543646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xmlns="" id="{F209176A-BC34-4FC5-B2D5-E518B6455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xmlns="" id="{5C3179A9-88F9-4F1C-8162-70F2AAE31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xmlns="" id="{0C2C0E2F-E624-4080-8FEF-DD577C357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xmlns="" id="{A6673CE6-D043-4CCB-B661-F2EB8DCA1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3D512C-8CB7-4898-91BB-89C169530612}" type="slidenum">
              <a:rPr lang="en-US" altLang="zh-CN" sz="1300" smtClean="0"/>
              <a:pPr/>
              <a:t>29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>
            <a:extLst>
              <a:ext uri="{FF2B5EF4-FFF2-40B4-BE49-F238E27FC236}">
                <a16:creationId xmlns:a16="http://schemas.microsoft.com/office/drawing/2014/main" xmlns="" id="{DD0B9FC7-B842-42F0-B110-E0ED6F813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备注占位符 2">
            <a:extLst>
              <a:ext uri="{FF2B5EF4-FFF2-40B4-BE49-F238E27FC236}">
                <a16:creationId xmlns:a16="http://schemas.microsoft.com/office/drawing/2014/main" xmlns="" id="{C1EDE4A2-5380-4282-A26F-BDC9DF7B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2708" name="灯片编号占位符 3">
            <a:extLst>
              <a:ext uri="{FF2B5EF4-FFF2-40B4-BE49-F238E27FC236}">
                <a16:creationId xmlns:a16="http://schemas.microsoft.com/office/drawing/2014/main" xmlns="" id="{0CED6306-3DDE-486C-8664-D961DEC84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6E4377-2A3D-4E7C-88AC-57480C9842D5}" type="slidenum">
              <a:rPr lang="en-US" altLang="zh-CN" sz="1300" smtClean="0"/>
              <a:pPr/>
              <a:t>30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>
            <a:extLst>
              <a:ext uri="{FF2B5EF4-FFF2-40B4-BE49-F238E27FC236}">
                <a16:creationId xmlns:a16="http://schemas.microsoft.com/office/drawing/2014/main" xmlns="" id="{13EDFCA4-EF62-4789-AECC-36809E2CF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>
            <a:extLst>
              <a:ext uri="{FF2B5EF4-FFF2-40B4-BE49-F238E27FC236}">
                <a16:creationId xmlns:a16="http://schemas.microsoft.com/office/drawing/2014/main" xmlns="" id="{B5D51B82-F9B7-479A-8959-87C4D4BB4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4756" name="灯片编号占位符 3">
            <a:extLst>
              <a:ext uri="{FF2B5EF4-FFF2-40B4-BE49-F238E27FC236}">
                <a16:creationId xmlns:a16="http://schemas.microsoft.com/office/drawing/2014/main" xmlns="" id="{E9970A6F-B1BC-4E73-B46E-B2FCE0671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956A54-91F1-4FCA-9384-69A9260FB5A6}" type="slidenum">
              <a:rPr lang="en-US" altLang="zh-CN" sz="1300" smtClean="0"/>
              <a:pPr/>
              <a:t>31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>
            <a:extLst>
              <a:ext uri="{FF2B5EF4-FFF2-40B4-BE49-F238E27FC236}">
                <a16:creationId xmlns:a16="http://schemas.microsoft.com/office/drawing/2014/main" xmlns="" id="{A66D24C5-A9F6-4EEC-B18B-BB7CA1186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备注占位符 2">
            <a:extLst>
              <a:ext uri="{FF2B5EF4-FFF2-40B4-BE49-F238E27FC236}">
                <a16:creationId xmlns:a16="http://schemas.microsoft.com/office/drawing/2014/main" xmlns="" id="{C8122278-EB93-4AFE-A661-2D28CB5D8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6804" name="灯片编号占位符 3">
            <a:extLst>
              <a:ext uri="{FF2B5EF4-FFF2-40B4-BE49-F238E27FC236}">
                <a16:creationId xmlns:a16="http://schemas.microsoft.com/office/drawing/2014/main" xmlns="" id="{5DD640C0-D508-4388-B979-D19678F15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3938C9-B68B-487A-8F27-BC3FD1882118}" type="slidenum">
              <a:rPr lang="en-US" altLang="zh-CN" sz="1300" smtClean="0"/>
              <a:pPr/>
              <a:t>32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xmlns="" id="{D72B826B-1289-4B1E-B5CE-3ED352751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xmlns="" id="{AA91C88B-FE6D-4647-AED9-735E0684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xmlns="" id="{07B5DC16-AD02-4483-A436-6FC9F94FE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84410AC-8334-4F98-9F4B-94200EA74D8D}" type="slidenum">
              <a:rPr lang="en-US" altLang="en-US" sz="1300" smtClean="0">
                <a:solidFill>
                  <a:srgbClr val="000000"/>
                </a:solidFill>
              </a:rPr>
              <a:pPr/>
              <a:t>33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>
            <a:extLst>
              <a:ext uri="{FF2B5EF4-FFF2-40B4-BE49-F238E27FC236}">
                <a16:creationId xmlns:a16="http://schemas.microsoft.com/office/drawing/2014/main" xmlns="" id="{5DD7C38C-A2AC-4C2A-B6C2-3F5CCCDFA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备注占位符 2">
            <a:extLst>
              <a:ext uri="{FF2B5EF4-FFF2-40B4-BE49-F238E27FC236}">
                <a16:creationId xmlns:a16="http://schemas.microsoft.com/office/drawing/2014/main" xmlns="" id="{EA741EB0-8D0F-4305-AA83-9FADCC8A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6020" name="灯片编号占位符 3">
            <a:extLst>
              <a:ext uri="{FF2B5EF4-FFF2-40B4-BE49-F238E27FC236}">
                <a16:creationId xmlns:a16="http://schemas.microsoft.com/office/drawing/2014/main" xmlns="" id="{3EC10B45-A1B3-41C6-9F23-24DE83903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AC957B-6807-45EB-8301-6B651D029113}" type="slidenum">
              <a:rPr lang="en-US" altLang="zh-CN" sz="1300" smtClean="0"/>
              <a:pPr/>
              <a:t>39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xmlns="" id="{07028554-2004-410C-A984-2CEB92203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xmlns="" id="{AE0B575C-D8F8-4ABE-A890-6E4BF2670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xmlns="" id="{043D36ED-56BC-4653-AB4F-79958A124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80FE27-697B-4F0C-BDEC-A39200831583}" type="slidenum">
              <a:rPr lang="en-US" altLang="zh-CN" sz="1300" smtClean="0"/>
              <a:pPr/>
              <a:t>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xmlns="" id="{158557AA-A64E-4DDA-985A-4B00CC74B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xmlns="" id="{CC49F9BA-2913-4BA0-8D6C-11446D1B3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xmlns="" id="{E06A71C4-0F48-4B3B-978A-0BAB28C63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1D3C110-E9D6-4F39-BED9-E40BAE1D6196}" type="slidenum">
              <a:rPr lang="en-US" altLang="zh-CN" sz="1300" smtClean="0"/>
              <a:pPr/>
              <a:t>40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xmlns="" id="{C96B5848-A59C-4E1C-A2E2-3BC5C1BE4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xmlns="" id="{2CB7E566-B321-47E3-BB36-9A40DF3CC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前面在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IEEE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的投稿页面上，有一段说明：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IEEE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会对所有稿件使用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CrossCheck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系统进行抄袭审查。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CrossCheck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，或者大家可能听说过它的另一个名字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。其实国际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主要出版机构和大部分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SCI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期刊都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在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使用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iThenticate/CrossCheck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审查稿件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，以保证稿件的质量。并且有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86%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的期刊编辑会依靠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的重复率检测结果对稿件做出评判。高重复率稿件很可能被拒稿。</a:t>
            </a:r>
            <a:endParaRPr lang="en-US" altLang="zh-CN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xmlns="" id="{BFCE58AB-1AC5-48CE-8682-3CA402466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BEF0B40-E0BF-41B5-AFC9-B15C9589A927}" type="slidenum">
              <a:rPr lang="en-US" altLang="zh-CN" sz="1300" smtClean="0"/>
              <a:pPr/>
              <a:t>41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>
            <a:extLst>
              <a:ext uri="{FF2B5EF4-FFF2-40B4-BE49-F238E27FC236}">
                <a16:creationId xmlns:a16="http://schemas.microsoft.com/office/drawing/2014/main" xmlns="" id="{4EDF9A9A-4317-4311-95D2-FE9336F42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备注占位符 2">
            <a:extLst>
              <a:ext uri="{FF2B5EF4-FFF2-40B4-BE49-F238E27FC236}">
                <a16:creationId xmlns:a16="http://schemas.microsoft.com/office/drawing/2014/main" xmlns="" id="{B2AE8165-968E-489A-A9A1-7EB657A64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使用的模板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学术不端的限定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多媒体文档如何上传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参考文献自动检测</a:t>
            </a:r>
            <a:endParaRPr lang="en-US" altLang="zh-CN">
              <a:latin typeface="Arial" panose="020B0604020202020204" pitchFamily="34" charset="0"/>
            </a:endParaRP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2164" name="灯片编号占位符 3">
            <a:extLst>
              <a:ext uri="{FF2B5EF4-FFF2-40B4-BE49-F238E27FC236}">
                <a16:creationId xmlns:a16="http://schemas.microsoft.com/office/drawing/2014/main" xmlns="" id="{B9929DDF-ED82-4EAC-BDCE-0A61ED6E0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986F14-6FF8-4DAF-BAB1-FB905CF2ADC0}" type="slidenum">
              <a:rPr lang="en-US" altLang="zh-CN" sz="1300" smtClean="0"/>
              <a:pPr/>
              <a:t>42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xmlns="" id="{9E537426-91F7-4FE9-B332-BD6B3ED32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xmlns="" id="{DB654C43-48F8-4E32-8AE8-C6F051DD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xmlns="" id="{C2AAB606-5725-4474-AFB5-5B67064CF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CAAEFAD-D525-42A6-9F29-A5CE543E6BED}" type="slidenum">
              <a:rPr lang="en-US" altLang="zh-CN" sz="1300" smtClean="0"/>
              <a:pPr/>
              <a:t>43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>
            <a:extLst>
              <a:ext uri="{FF2B5EF4-FFF2-40B4-BE49-F238E27FC236}">
                <a16:creationId xmlns:a16="http://schemas.microsoft.com/office/drawing/2014/main" xmlns="" id="{8857B98B-B460-4E73-8315-C9E420A1C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备注占位符 2">
            <a:extLst>
              <a:ext uri="{FF2B5EF4-FFF2-40B4-BE49-F238E27FC236}">
                <a16:creationId xmlns:a16="http://schemas.microsoft.com/office/drawing/2014/main" xmlns="" id="{FB485EB5-DD2F-410B-9B14-FDE3F90D9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改</a:t>
            </a:r>
            <a:r>
              <a:rPr lang="en-US" altLang="zh-CN">
                <a:latin typeface="Arial" panose="020B0604020202020204" pitchFamily="34" charset="0"/>
              </a:rPr>
              <a:t>infocom</a:t>
            </a:r>
          </a:p>
          <a:p>
            <a:r>
              <a:rPr lang="zh-CN" altLang="en-US">
                <a:latin typeface="Arial" panose="020B0604020202020204" pitchFamily="34" charset="0"/>
              </a:rPr>
              <a:t>了解往届文章的程度、方向、格式、周期等</a:t>
            </a:r>
          </a:p>
        </p:txBody>
      </p:sp>
      <p:sp>
        <p:nvSpPr>
          <p:cNvPr id="99332" name="灯片编号占位符 3">
            <a:extLst>
              <a:ext uri="{FF2B5EF4-FFF2-40B4-BE49-F238E27FC236}">
                <a16:creationId xmlns:a16="http://schemas.microsoft.com/office/drawing/2014/main" xmlns="" id="{E890D349-3BCF-4EA5-8BFA-A26357F39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020CB5-A9CC-4DE6-A60D-C83B1B6AA459}" type="slidenum">
              <a:rPr lang="en-US" altLang="zh-CN" sz="1300" smtClean="0"/>
              <a:pPr/>
              <a:t>45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>
            <a:extLst>
              <a:ext uri="{FF2B5EF4-FFF2-40B4-BE49-F238E27FC236}">
                <a16:creationId xmlns:a16="http://schemas.microsoft.com/office/drawing/2014/main" xmlns="" id="{760B9696-27CE-41FD-B09E-90F92870E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备注占位符 2">
            <a:extLst>
              <a:ext uri="{FF2B5EF4-FFF2-40B4-BE49-F238E27FC236}">
                <a16:creationId xmlns:a16="http://schemas.microsoft.com/office/drawing/2014/main" xmlns="" id="{52BE5BE7-F2CA-40AD-AF49-104CE103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每年都有新会，建议在这个平台了解更多会议情况</a:t>
            </a:r>
          </a:p>
        </p:txBody>
      </p:sp>
      <p:sp>
        <p:nvSpPr>
          <p:cNvPr id="101380" name="灯片编号占位符 3">
            <a:extLst>
              <a:ext uri="{FF2B5EF4-FFF2-40B4-BE49-F238E27FC236}">
                <a16:creationId xmlns:a16="http://schemas.microsoft.com/office/drawing/2014/main" xmlns="" id="{910FAFB5-5E15-4146-B53A-2329EBDEE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5367C61-D840-4154-B053-D6179DF1F9D5}" type="slidenum">
              <a:rPr lang="en-US" altLang="zh-CN" sz="1300" smtClean="0"/>
              <a:pPr/>
              <a:t>46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>
            <a:extLst>
              <a:ext uri="{FF2B5EF4-FFF2-40B4-BE49-F238E27FC236}">
                <a16:creationId xmlns:a16="http://schemas.microsoft.com/office/drawing/2014/main" xmlns="" id="{DA7607A4-4BE9-40F1-90C7-5904DF4AC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备注占位符 2">
            <a:extLst>
              <a:ext uri="{FF2B5EF4-FFF2-40B4-BE49-F238E27FC236}">
                <a16:creationId xmlns:a16="http://schemas.microsoft.com/office/drawing/2014/main" xmlns="" id="{508F0737-F1E2-4965-8E07-2A0D60CFA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4452" name="灯片编号占位符 3">
            <a:extLst>
              <a:ext uri="{FF2B5EF4-FFF2-40B4-BE49-F238E27FC236}">
                <a16:creationId xmlns:a16="http://schemas.microsoft.com/office/drawing/2014/main" xmlns="" id="{3EC842B8-3B2F-4697-B1AF-2C99F50E1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F59F5B9-768F-43D1-8C43-3BE1573532B4}" type="slidenum">
              <a:rPr lang="en-US" altLang="zh-CN" sz="1300" smtClean="0"/>
              <a:pPr/>
              <a:t>48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幻灯片图像占位符 1">
            <a:extLst>
              <a:ext uri="{FF2B5EF4-FFF2-40B4-BE49-F238E27FC236}">
                <a16:creationId xmlns:a16="http://schemas.microsoft.com/office/drawing/2014/main" xmlns="" id="{42A670EA-5B55-4B0C-A29A-2AD6C9AFB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备注占位符 2">
            <a:extLst>
              <a:ext uri="{FF2B5EF4-FFF2-40B4-BE49-F238E27FC236}">
                <a16:creationId xmlns:a16="http://schemas.microsoft.com/office/drawing/2014/main" xmlns="" id="{B617839E-9588-4FA5-94C7-439905D45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大量的社交平台，结识学术人脉，拓展学术交流圈，</a:t>
            </a:r>
          </a:p>
        </p:txBody>
      </p:sp>
      <p:sp>
        <p:nvSpPr>
          <p:cNvPr id="106500" name="灯片编号占位符 3">
            <a:extLst>
              <a:ext uri="{FF2B5EF4-FFF2-40B4-BE49-F238E27FC236}">
                <a16:creationId xmlns:a16="http://schemas.microsoft.com/office/drawing/2014/main" xmlns="" id="{3D72114D-D1C1-4ED1-8AA1-ED47F06E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9D39F23-75C3-412A-A6D7-3D7122607E3D}" type="slidenum">
              <a:rPr lang="en-US" altLang="zh-CN" sz="1300" smtClean="0"/>
              <a:pPr/>
              <a:t>49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99381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xmlns="" id="{03EA3322-6AC0-4BD6-8574-CDB9F019D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xmlns="" id="{F2941A07-5441-4A6D-B3B9-A22CCCD7B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8548" name="Date Placeholder 3">
            <a:extLst>
              <a:ext uri="{FF2B5EF4-FFF2-40B4-BE49-F238E27FC236}">
                <a16:creationId xmlns:a16="http://schemas.microsoft.com/office/drawing/2014/main" xmlns="" id="{6BA141F5-2FF3-4486-A511-C0B009A09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D0C3B4-7C1E-4CD3-848C-3EBD5B6958D2}" type="datetime1">
              <a:rPr lang="en-US" altLang="zh-CN" sz="1300" smtClean="0"/>
              <a:pPr/>
              <a:t>4/29/2021</a:t>
            </a:fld>
            <a:endParaRPr lang="en-US" altLang="zh-CN" sz="1300"/>
          </a:p>
        </p:txBody>
      </p:sp>
      <p:sp>
        <p:nvSpPr>
          <p:cNvPr id="108549" name="Slide Number Placeholder 4">
            <a:extLst>
              <a:ext uri="{FF2B5EF4-FFF2-40B4-BE49-F238E27FC236}">
                <a16:creationId xmlns:a16="http://schemas.microsoft.com/office/drawing/2014/main" xmlns="" id="{9F6F63A2-2B13-44E0-8F2C-D6C14407F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6CA998-0332-4822-9E71-B83E1D3293B7}" type="slidenum">
              <a:rPr lang="en-US" altLang="zh-CN" sz="1300" smtClean="0"/>
              <a:pPr/>
              <a:t>50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662146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>
            <a:extLst>
              <a:ext uri="{FF2B5EF4-FFF2-40B4-BE49-F238E27FC236}">
                <a16:creationId xmlns:a16="http://schemas.microsoft.com/office/drawing/2014/main" xmlns="" id="{7DE0DBCE-6888-49DE-9E14-C92608E377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备注占位符 2">
            <a:extLst>
              <a:ext uri="{FF2B5EF4-FFF2-40B4-BE49-F238E27FC236}">
                <a16:creationId xmlns:a16="http://schemas.microsoft.com/office/drawing/2014/main" xmlns="" id="{5AF49386-3D86-4B30-BCDC-6BCEE4240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0596" name="灯片编号占位符 3">
            <a:extLst>
              <a:ext uri="{FF2B5EF4-FFF2-40B4-BE49-F238E27FC236}">
                <a16:creationId xmlns:a16="http://schemas.microsoft.com/office/drawing/2014/main" xmlns="" id="{0E805E38-C6C2-4153-B1E6-AA176EC7E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6093E-1687-4EA4-A383-30B0C545186B}" type="slidenum">
              <a:rPr lang="en-US" altLang="zh-CN" sz="1300" smtClean="0"/>
              <a:pPr/>
              <a:t>51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441704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xmlns="" id="{E7FA2BC4-7EF0-4E12-9AF7-6AA474C2CA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xmlns="" id="{7F400A67-37E0-47EC-BF49-B0B4E1E8F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xmlns="" id="{C7183D28-7994-4476-8A8E-95D6841AC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D16C6D-10B7-4D34-8735-91D8034864DE}" type="slidenum">
              <a:rPr lang="en-US" altLang="zh-CN" sz="1300" smtClean="0"/>
              <a:pPr/>
              <a:t>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xmlns="" id="{E8624328-B2D4-4429-AE1D-377425EB5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2F9896D-C7F0-492E-887A-33210A65F647}" type="slidenum">
              <a:rPr lang="en-US" altLang="zh-CN" sz="1300" smtClean="0"/>
              <a:pPr/>
              <a:t>55</a:t>
            </a:fld>
            <a:endParaRPr lang="en-US" altLang="zh-CN" sz="13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xmlns="" id="{FE9C5A56-DE58-4CCE-8A0F-CD22DB322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5175"/>
            <a:ext cx="6813550" cy="3833813"/>
          </a:xfrm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xmlns="" id="{A782ACC2-52BE-462F-9FA6-500DC4FF0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修改学校名称</a:t>
            </a:r>
            <a:endParaRPr lang="zh-CN" altLang="zh-CN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="" id="{E354E23E-0E62-4EBB-86F8-CF36B85F6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490B5C-E64D-471A-AC98-6D2812CC8FA4}" type="slidenum">
              <a:rPr lang="en-US" altLang="zh-CN" sz="1300" smtClean="0"/>
              <a:pPr/>
              <a:t>5</a:t>
            </a:fld>
            <a:endParaRPr lang="en-US" altLang="zh-CN" sz="13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B23FF9A3-D21F-4DF0-840E-CEE63F59F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3550" cy="3833813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xmlns="" id="{86EC39B2-3C50-4A18-A297-D33E8C2CF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56163"/>
            <a:ext cx="5680075" cy="4598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xmlns="" id="{4C61D2D6-6BFA-4914-8F7F-B65C8B378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xmlns="" id="{D8880D04-86CA-47E4-8073-6E52AAE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b="1">
                <a:latin typeface="Arial" panose="020B0604020202020204" pitchFamily="34" charset="0"/>
              </a:rPr>
              <a:t>IEEE Components, Packaging, and Manufacturing Technology Society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（</a:t>
            </a:r>
            <a:r>
              <a:rPr lang="en-US" altLang="zh-CN">
                <a:latin typeface="Arial" panose="020B0604020202020204" pitchFamily="34" charset="0"/>
              </a:rPr>
              <a:t>IEEE CPMT Society</a:t>
            </a:r>
            <a:r>
              <a:rPr lang="zh-CN" altLang="en-US">
                <a:latin typeface="Arial" panose="020B0604020202020204" pitchFamily="34" charset="0"/>
              </a:rPr>
              <a:t>） </a:t>
            </a:r>
            <a:r>
              <a:rPr lang="en-US" altLang="zh-CN">
                <a:latin typeface="Arial" panose="020B0604020202020204" pitchFamily="34" charset="0"/>
              </a:rPr>
              <a:t>has changed its name to the IEEE Electronics Packaging Society.</a:t>
            </a: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xmlns="" id="{62DDC42F-FAFB-4E6E-AAAF-CFD4C64CB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C44E2A-1084-4591-A4AA-53213F12D626}" type="slidenum">
              <a:rPr lang="en-US" altLang="zh-CN" sz="1300" smtClean="0"/>
              <a:pPr/>
              <a:t>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xmlns="" id="{97A0B6F6-4352-4162-9810-8FE813753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F0E8EAF-EEF0-4249-8D08-62C889FFD8D5}" type="slidenum">
              <a:rPr lang="en-US" altLang="zh-CN" sz="1300" smtClean="0"/>
              <a:pPr/>
              <a:t>7</a:t>
            </a:fld>
            <a:endParaRPr lang="en-US" altLang="zh-CN" sz="13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xmlns="" id="{06693E81-7624-449D-B966-258ED4B6EB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xmlns="" id="{85DC9F65-154C-40D1-A21D-C8A77F0C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xmlns="" id="{194827A9-9AFB-4D8F-ADAE-EBA24650D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xmlns="" id="{4E15DFA9-4093-4F23-AE6D-3559A158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</a:rPr>
              <a:t>IET:</a:t>
            </a:r>
            <a:r>
              <a:rPr lang="zh-CN" altLang="en-US">
                <a:latin typeface="Arial" panose="020B0604020202020204" pitchFamily="34" charset="0"/>
              </a:rPr>
              <a:t>英国工程技术学会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VDE</a:t>
            </a:r>
            <a:r>
              <a:rPr lang="zh-CN" altLang="en-US">
                <a:latin typeface="Arial" panose="020B0604020202020204" pitchFamily="34" charset="0"/>
              </a:rPr>
              <a:t>：德国电气工程师学会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AGU</a:t>
            </a:r>
            <a:r>
              <a:rPr lang="zh-CN" altLang="en-US">
                <a:latin typeface="Arial" panose="020B0604020202020204" pitchFamily="34" charset="0"/>
              </a:rPr>
              <a:t>：美国地球物理学会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TUP</a:t>
            </a:r>
            <a:r>
              <a:rPr lang="zh-CN" altLang="en-US">
                <a:latin typeface="Arial" panose="020B0604020202020204" pitchFamily="34" charset="0"/>
              </a:rPr>
              <a:t>：清华大学学报英文版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CSEE</a:t>
            </a:r>
            <a:r>
              <a:rPr lang="zh-CN" altLang="en-US">
                <a:latin typeface="Arial" panose="020B0604020202020204" pitchFamily="34" charset="0"/>
              </a:rPr>
              <a:t> 中国电机工程学会 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BIAI</a:t>
            </a:r>
            <a:r>
              <a:rPr lang="zh-CN" altLang="en-US">
                <a:latin typeface="Arial" panose="020B0604020202020204" pitchFamily="34" charset="0"/>
              </a:rPr>
              <a:t>：北京航天情报与信息研究所 期刊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 b="1">
                <a:latin typeface="Arial" panose="020B0604020202020204" pitchFamily="34" charset="0"/>
              </a:rPr>
              <a:t>New OA Journals:</a:t>
            </a:r>
            <a:r>
              <a:rPr lang="en-US" altLang="zh-CN">
                <a:latin typeface="Arial" panose="020B0604020202020204" pitchFamily="34" charset="0"/>
              </a:rPr>
              <a:t> 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Power Supply Society (CPSS)</a:t>
            </a:r>
            <a:r>
              <a:rPr lang="zh-CN" altLang="en-US">
                <a:latin typeface="Arial" panose="020B0604020202020204" pitchFamily="34" charset="0"/>
                <a:hlinkClick r:id="rId3"/>
              </a:rPr>
              <a:t>中国电源学会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Power Electronics and Applications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Electrotechnical Society (CES)</a:t>
            </a:r>
            <a:r>
              <a:rPr lang="zh-CN" altLang="en-US">
                <a:latin typeface="Arial" panose="020B0604020202020204" pitchFamily="34" charset="0"/>
                <a:hlinkClick r:id="rId4"/>
              </a:rPr>
              <a:t>中国电工技术学会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Electrical Machines and Systems (CES-TEMS)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Machine Press (CMP)</a:t>
            </a:r>
            <a:r>
              <a:rPr lang="zh-CN" altLang="en-US">
                <a:latin typeface="Arial" panose="020B0604020202020204" pitchFamily="34" charset="0"/>
              </a:rPr>
              <a:t>机械工业出版社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Chinese Journal of Electrical Engineering (CJEE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URSI Radio Science Bulletin&lt;</a:t>
            </a:r>
            <a:r>
              <a:rPr lang="zh-CN" altLang="en-US">
                <a:latin typeface="Arial" panose="020B0604020202020204" pitchFamily="34" charset="0"/>
              </a:rPr>
              <a:t>法</a:t>
            </a:r>
            <a:r>
              <a:rPr lang="en-US" altLang="zh-CN">
                <a:latin typeface="Arial" panose="020B0604020202020204" pitchFamily="34" charset="0"/>
              </a:rPr>
              <a:t>&gt;</a:t>
            </a:r>
            <a:r>
              <a:rPr lang="zh-CN" altLang="en-US">
                <a:latin typeface="Arial" panose="020B0604020202020204" pitchFamily="34" charset="0"/>
              </a:rPr>
              <a:t>国际无线电科学联合会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IEEE-Wiley</a:t>
            </a:r>
            <a:r>
              <a:rPr lang="zh-CN" altLang="en-US">
                <a:latin typeface="Arial" panose="020B0604020202020204" pitchFamily="34" charset="0"/>
              </a:rPr>
              <a:t>：</a:t>
            </a:r>
            <a:r>
              <a:rPr lang="en-US" altLang="zh-CN">
                <a:latin typeface="Arial" panose="020B0604020202020204" pitchFamily="34" charset="0"/>
              </a:rPr>
              <a:t>IEEE</a:t>
            </a:r>
            <a:r>
              <a:rPr lang="zh-CN" altLang="en-US">
                <a:latin typeface="Arial" panose="020B0604020202020204" pitchFamily="34" charset="0"/>
              </a:rPr>
              <a:t>和</a:t>
            </a:r>
            <a:r>
              <a:rPr lang="en-US" altLang="zh-CN">
                <a:latin typeface="Arial" panose="020B0604020202020204" pitchFamily="34" charset="0"/>
              </a:rPr>
              <a:t>Wiley</a:t>
            </a:r>
            <a:r>
              <a:rPr lang="zh-CN" altLang="en-US">
                <a:latin typeface="Arial" panose="020B0604020202020204" pitchFamily="34" charset="0"/>
              </a:rPr>
              <a:t>合作出版的电子书近</a:t>
            </a:r>
            <a:r>
              <a:rPr lang="en-US" altLang="zh-CN">
                <a:latin typeface="Arial" panose="020B0604020202020204" pitchFamily="34" charset="0"/>
              </a:rPr>
              <a:t>800</a:t>
            </a:r>
            <a:r>
              <a:rPr lang="zh-CN" altLang="en-US">
                <a:latin typeface="Arial" panose="020B0604020202020204" pitchFamily="34" charset="0"/>
              </a:rPr>
              <a:t>本，横跨众多技术领域，包括生物工程、电力能源、通信技术等多方面研究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MIT</a:t>
            </a:r>
            <a:r>
              <a:rPr lang="zh-CN" altLang="en-US">
                <a:latin typeface="Arial" panose="020B0604020202020204" pitchFamily="34" charset="0"/>
              </a:rPr>
              <a:t>：计算机科学和工程技术方面电子书</a:t>
            </a:r>
            <a:r>
              <a:rPr lang="en-US" altLang="zh-CN">
                <a:latin typeface="Arial" panose="020B0604020202020204" pitchFamily="34" charset="0"/>
              </a:rPr>
              <a:t>600</a:t>
            </a:r>
            <a:r>
              <a:rPr lang="zh-CN" altLang="en-US">
                <a:latin typeface="Arial" panose="020B0604020202020204" pitchFamily="34" charset="0"/>
              </a:rPr>
              <a:t>多本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Morgan &amp; Claypool</a:t>
            </a:r>
            <a:r>
              <a:rPr lang="zh-CN" altLang="en-US">
                <a:latin typeface="Arial" panose="020B0604020202020204" pitchFamily="34" charset="0"/>
              </a:rPr>
              <a:t>：综述文集</a:t>
            </a:r>
            <a:r>
              <a:rPr lang="en-US" altLang="zh-CN">
                <a:latin typeface="Arial" panose="020B0604020202020204" pitchFamily="34" charset="0"/>
              </a:rPr>
              <a:t>700</a:t>
            </a:r>
            <a:r>
              <a:rPr lang="zh-CN" altLang="en-US">
                <a:latin typeface="Arial" panose="020B0604020202020204" pitchFamily="34" charset="0"/>
              </a:rPr>
              <a:t>多本，重点聚焦工程和计算机科学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SMPTE</a:t>
            </a:r>
            <a:r>
              <a:rPr lang="zh-CN" altLang="en-US">
                <a:latin typeface="Arial" panose="020B0604020202020204" pitchFamily="34" charset="0"/>
              </a:rPr>
              <a:t> </a:t>
            </a:r>
            <a:r>
              <a:rPr lang="zh-CN" altLang="en-US" b="1">
                <a:latin typeface="Arial" panose="020B0604020202020204" pitchFamily="34" charset="0"/>
              </a:rPr>
              <a:t>美国电影电视工程师学会 期刊、会议、标准</a:t>
            </a:r>
            <a:endParaRPr lang="en-US" altLang="zh-CN" b="1">
              <a:latin typeface="Arial" panose="020B060402020202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xmlns="" id="{D8F41A99-6384-4F25-B1D1-9BC34E8D9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8ED39F0-70B1-4F9B-8471-852F2A89FF48}" type="slidenum">
              <a:rPr lang="en-US" altLang="zh-CN" sz="1300" smtClean="0"/>
              <a:pPr/>
              <a:t>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xmlns="" id="{07D2C589-9C3C-4FF0-AE96-66F719A60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xmlns="" id="{40DE4317-A1F1-40FB-B0D7-AFE6554FF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xmlns="" id="{5689A546-0F39-4F72-90E5-340C70590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A27DC0B-815F-4B01-B001-B280429CE92A}" type="slidenum">
              <a:rPr lang="en-US" altLang="zh-CN" sz="1300" smtClean="0"/>
              <a:pPr/>
              <a:t>10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196;g4058ae1b0d_1_47:notes">
            <a:extLst>
              <a:ext uri="{FF2B5EF4-FFF2-40B4-BE49-F238E27FC236}">
                <a16:creationId xmlns:a16="http://schemas.microsoft.com/office/drawing/2014/main" xmlns="" id="{102B6A52-A657-4249-AE45-4938D863A1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GB" altLang="zh-CN">
              <a:latin typeface="Arial" panose="020B0604020202020204" pitchFamily="34" charset="0"/>
            </a:endParaRPr>
          </a:p>
        </p:txBody>
      </p:sp>
      <p:sp>
        <p:nvSpPr>
          <p:cNvPr id="55299" name="Google Shape;197;g4058ae1b0d_1_47:notes">
            <a:extLst>
              <a:ext uri="{FF2B5EF4-FFF2-40B4-BE49-F238E27FC236}">
                <a16:creationId xmlns:a16="http://schemas.microsoft.com/office/drawing/2014/main" xmlns="" id="{B00186F9-449D-489E-BBC2-90FECB6F9FF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41413"/>
            <a:ext cx="10363200" cy="1143000"/>
          </a:xfrm>
        </p:spPr>
        <p:txBody>
          <a:bodyPr/>
          <a:lstStyle>
            <a:lvl1pPr>
              <a:lnSpc>
                <a:spcPct val="90000"/>
              </a:lnSpc>
              <a:defRPr sz="4800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284" y="3276600"/>
            <a:ext cx="8534400" cy="1295400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481008"/>
      </p:ext>
    </p:extLst>
  </p:cSld>
  <p:clrMapOvr>
    <a:masterClrMapping/>
  </p:clrMapOvr>
  <p:transition spd="med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25DCD7-BCAE-47F4-A5A4-0BC4B0481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7813-5B2B-44A3-9111-92C75858D062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80178"/>
      </p:ext>
    </p:extLst>
  </p:cSld>
  <p:clrMapOvr>
    <a:masterClrMapping/>
  </p:clrMapOvr>
  <p:transition spd="med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50348D-F54F-47D3-81D2-9E408745B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49656-3D97-4F57-8DBA-5444F013D65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34618"/>
      </p:ext>
    </p:extLst>
  </p:cSld>
  <p:clrMapOvr>
    <a:masterClrMapping/>
  </p:clrMapOvr>
  <p:transition spd="med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C4E7AC-E6D9-4BE9-9A19-25127539A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8E0BE-9C32-4F95-9865-70369948BBAF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8233"/>
      </p:ext>
    </p:extLst>
  </p:cSld>
  <p:clrMapOvr>
    <a:masterClrMapping/>
  </p:clrMapOvr>
  <p:transition spd="med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E56CF64-6351-4C43-A8E7-6BC841A92F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3AA6-4989-4B3B-93B6-4AF1D0700948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04310"/>
      </p:ext>
    </p:extLst>
  </p:cSld>
  <p:clrMapOvr>
    <a:masterClrMapping/>
  </p:clrMapOvr>
  <p:transition spd="med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8E365C0-C05E-4FE7-8363-73CF6C404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35E0-27EA-4D81-9054-2E33895F6D73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55248"/>
      </p:ext>
    </p:extLst>
  </p:cSld>
  <p:clrMapOvr>
    <a:masterClrMapping/>
  </p:clrMapOvr>
  <p:transition spd="med"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C24D23-0187-4ACF-A67F-584A98C68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09190-EEF0-4B8E-9D26-E61DE640FAF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01839"/>
      </p:ext>
    </p:extLst>
  </p:cSld>
  <p:clrMapOvr>
    <a:masterClrMapping/>
  </p:clrMapOvr>
  <p:transition spd="med"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15599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059"/>
              </a:buClr>
              <a:buSzPts val="2800"/>
              <a:buFont typeface="Helvetica Neue Light"/>
              <a:buNone/>
              <a:defRPr sz="3733" b="0" i="0" u="none" strike="noStrike" cap="none">
                <a:solidFill>
                  <a:srgbClr val="0F40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lIns="91400" tIns="91400" rIns="91400" bIns="91400"/>
          <a:lstStyle>
            <a:lvl1pPr marL="609585" marR="0" lvl="0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219170" marR="0" lvl="1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828754" marR="0" lvl="2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438339" marR="0" lvl="3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047924" marR="0" lvl="4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3657509" marR="0" lvl="5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4267093" marR="0" lvl="6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4876678" marR="0" lvl="7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5486263" marR="0" lvl="8" indent="-304792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2133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" name="Google Shape;61;p15">
            <a:extLst>
              <a:ext uri="{FF2B5EF4-FFF2-40B4-BE49-F238E27FC236}">
                <a16:creationId xmlns:a16="http://schemas.microsoft.com/office/drawing/2014/main" xmlns="" id="{C32276A6-2A4C-4EBB-AD68-57E431EE483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579225" y="6267450"/>
            <a:ext cx="449263" cy="425450"/>
          </a:xfrm>
        </p:spPr>
        <p:txBody>
          <a:bodyPr lIns="91400" tIns="91400" rIns="91400" bIns="91400" anchor="ctr">
            <a:noAutofit/>
          </a:bodyPr>
          <a:lstStyle>
            <a:lvl1pPr algn="r" defTabSz="1217613" eaLnBrk="1" hangingPunct="1">
              <a:buClr>
                <a:srgbClr val="585858"/>
              </a:buClr>
              <a:buSzPts val="1000"/>
              <a:buFont typeface="Arial" panose="020B0604020202020204" pitchFamily="34" charset="0"/>
              <a:buNone/>
              <a:defRPr sz="1300">
                <a:solidFill>
                  <a:srgbClr val="585858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3C044BC6-657F-4A00-BA2D-756AA3FB738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4192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302590"/>
            <a:ext cx="10515600" cy="44663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xmlns="" id="{79ACCDA3-DD70-4809-B954-D88090447F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86A0-A87A-4F87-A3D9-66DA8AD58E4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948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015736F-A6B0-4B96-AB02-89DD5364D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B7C3425-5E9F-4403-8468-8EE5CA9F5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F113A1B-47FD-4952-BDF1-FB951DB1D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9D9D7-BF98-4FF5-8FC2-653F412EA2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1460297"/>
      </p:ext>
    </p:extLst>
  </p:cSld>
  <p:clrMapOvr>
    <a:masterClrMapping/>
  </p:clrMapOvr>
  <p:transition spd="med"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F661375-D489-4D12-B5E8-005F9EDCA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EF44BD7-02A8-4300-BD8F-8086D5153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3D371AD-B9BD-41E4-BBFC-44A1B678F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302CA-3EDC-4D80-97F7-EC43F1CA77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6950515"/>
      </p:ext>
    </p:extLst>
  </p:cSld>
  <p:clrMapOvr>
    <a:masterClrMapping/>
  </p:clrMapOvr>
  <p:transition spd="med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363200" cy="11430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180876-84D2-4FCB-BBB6-CDC40F8AD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B7D1-43BF-4A5F-9068-FC332C033F9D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65462"/>
      </p:ext>
    </p:extLst>
  </p:cSld>
  <p:clrMapOvr>
    <a:masterClrMapping/>
  </p:clrMapOvr>
  <p:transition spd="med">
    <p:cover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49F034F-40AB-429D-B9FF-012C03448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EBF7BA4-C5DF-490F-9ECB-AD4B7230C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84697A0-52D1-4639-B69B-59C630633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291AF-A4AD-44BF-B565-A5F25DCAC1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0600649"/>
      </p:ext>
    </p:extLst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D8FD779-FCD0-4208-8C18-2DE9A7F104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8FF8ED-D18C-4BE2-9E87-FE479204B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A1D165-6C93-4E69-95FE-DC37DE43A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EAC3-7030-44AA-9E4A-74F9EA021E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162423"/>
      </p:ext>
    </p:extLst>
  </p:cSld>
  <p:clrMapOvr>
    <a:masterClrMapping/>
  </p:clrMapOvr>
  <p:transition spd="med">
    <p:cover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478E1A8-31B9-45EC-9199-3AE7DA4901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77CCC26-D9FA-4525-B138-994089570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4A3F932-6C67-444C-8087-A30CB47A60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D8968-A7D9-4ED4-9458-FEC6203506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9582688"/>
      </p:ext>
    </p:extLst>
  </p:cSld>
  <p:clrMapOvr>
    <a:masterClrMapping/>
  </p:clrMapOvr>
  <p:transition spd="med">
    <p:cover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80E34B9-2B5A-4977-9214-3032B319EE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ACBD39F-C229-4C6C-807F-C58152117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CC694A9-1360-4E3D-8DDE-905426EE9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B8558-DC11-474C-B228-0051710FCF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2463042"/>
      </p:ext>
    </p:extLst>
  </p:cSld>
  <p:clrMapOvr>
    <a:masterClrMapping/>
  </p:clrMapOvr>
  <p:transition spd="med">
    <p:cover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6D13CDB-99F8-4E29-8506-0D76C5270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FB0D291-253B-4475-B795-A8A5CD94B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2E14AA3-D4A9-4439-A4DD-3EDB25F53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8B4C6-991F-4406-A64A-702E172BDE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6235181"/>
      </p:ext>
    </p:extLst>
  </p:cSld>
  <p:clrMapOvr>
    <a:masterClrMapping/>
  </p:clrMapOvr>
  <p:transition spd="med">
    <p:cover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68A688-9294-4A0B-AE68-C25F6773B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0066ED-72D9-4E85-A7FF-BCE7D7F7A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16BEB0-992A-4162-A2D9-4CC346E3F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F8605-8F94-41C8-8C74-FB2BD2E341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9765859"/>
      </p:ext>
    </p:extLst>
  </p:cSld>
  <p:clrMapOvr>
    <a:masterClrMapping/>
  </p:clrMapOvr>
  <p:transition spd="med">
    <p:cover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49224D-827E-40B3-840B-FEC183316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1FCEDE-219C-418D-92FB-773ABF875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6E2F686-C3B5-4B2A-824A-3ED9C8A72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6CDED-2E14-4CDF-847C-462B6664CD8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2395366"/>
      </p:ext>
    </p:extLst>
  </p:cSld>
  <p:clrMapOvr>
    <a:masterClrMapping/>
  </p:clrMapOvr>
  <p:transition spd="med">
    <p:cover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168E9B-AF67-4992-95F3-CD33C5C45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FC1919B-C898-427B-8D6A-0104F930B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96FAAE6-6A5D-41F9-9654-C30607A5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2ACB-FA70-4526-947C-D6173CC260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789430"/>
      </p:ext>
    </p:extLst>
  </p:cSld>
  <p:clrMapOvr>
    <a:masterClrMapping/>
  </p:clrMapOvr>
  <p:transition spd="med">
    <p:cover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C55FAD-C29F-4E36-8CDC-191863B56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C0899D8-9DB9-449C-B077-B1B22FB39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F4AF2BD-3A1E-442E-ADA2-16AC08BF6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5060E-65CD-452F-889E-F9FB007E77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9159652"/>
      </p:ext>
    </p:extLst>
  </p:cSld>
  <p:clrMapOvr>
    <a:masterClrMapping/>
  </p:clrMapOvr>
  <p:transition spd="med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802363-4B54-4ED8-AE09-F70A509D4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C690-85D2-47EF-A16C-80A2DDB72134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90932"/>
      </p:ext>
    </p:extLst>
  </p:cSld>
  <p:clrMapOvr>
    <a:masterClrMapping/>
  </p:clrMapOvr>
  <p:transition spd="med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46B638-97DE-4B2F-9039-738237B2C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FA9C-259E-46A9-B6C6-068C12E797A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19134"/>
      </p:ext>
    </p:extLst>
  </p:cSld>
  <p:clrMapOvr>
    <a:masterClrMapping/>
  </p:clrMapOvr>
  <p:transition spd="med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CFEAB0-787B-4F2C-8008-96E0E624D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4523-F921-4026-9392-233E6EDAD7B0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43234"/>
      </p:ext>
    </p:extLst>
  </p:cSld>
  <p:clrMapOvr>
    <a:masterClrMapping/>
  </p:clrMapOvr>
  <p:transition spd="med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059A8F0-69FF-439C-AE76-9B547F60F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96870-017E-457A-B3E2-9260BB4D4FCB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69623"/>
      </p:ext>
    </p:extLst>
  </p:cSld>
  <p:clrMapOvr>
    <a:masterClrMapping/>
  </p:clrMapOvr>
  <p:transition spd="med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5DAA7D2-3758-4966-BBB4-584A73F5B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BE0A-BC92-4050-9B96-E2C8F6BAEE3A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00138"/>
      </p:ext>
    </p:extLst>
  </p:cSld>
  <p:clrMapOvr>
    <a:masterClrMapping/>
  </p:clrMapOvr>
  <p:transition spd="med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AC00D0-F83E-4F61-B7D9-E3A85F002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4C3A9-C3B6-40A5-A1E5-039A6CA2A1DB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40011"/>
      </p:ext>
    </p:extLst>
  </p:cSld>
  <p:clrMapOvr>
    <a:masterClrMapping/>
  </p:clrMapOvr>
  <p:transition spd="med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570093-5A57-4D17-BBE8-D3974777C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264A-C8DD-4E30-9F93-8288E6B18BA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85152"/>
      </p:ext>
    </p:extLst>
  </p:cSld>
  <p:clrMapOvr>
    <a:masterClrMapping/>
  </p:clrMapOvr>
  <p:transition spd="med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392A3F7-D710-4328-85D6-35A32704E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65D7C33-376E-4654-A461-88B6343B6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xmlns="" id="{2AC1DE2F-6E2C-4AC2-B0AB-EB997155F8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" y="6580188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366F55-36C8-4683-A8D4-8B3C5AEC8E05}" type="slidenum">
              <a:rPr lang="en-US" altLang="zh-CN"/>
              <a:pPr>
                <a:defRPr/>
              </a:pPr>
              <a:t>‹#›</a:t>
            </a:fld>
            <a:endParaRPr lang="en-US" altLang="zh-CN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38" r:id="rId1"/>
    <p:sldLayoutId id="2147493239" r:id="rId2"/>
    <p:sldLayoutId id="2147493240" r:id="rId3"/>
    <p:sldLayoutId id="2147493241" r:id="rId4"/>
    <p:sldLayoutId id="2147493242" r:id="rId5"/>
    <p:sldLayoutId id="2147493243" r:id="rId6"/>
    <p:sldLayoutId id="2147493244" r:id="rId7"/>
    <p:sldLayoutId id="2147493245" r:id="rId8"/>
    <p:sldLayoutId id="2147493246" r:id="rId9"/>
    <p:sldLayoutId id="2147493247" r:id="rId10"/>
    <p:sldLayoutId id="2147493248" r:id="rId11"/>
    <p:sldLayoutId id="2147493249" r:id="rId12"/>
    <p:sldLayoutId id="2147493250" r:id="rId13"/>
    <p:sldLayoutId id="2147493251" r:id="rId14"/>
    <p:sldLayoutId id="2147493252" r:id="rId15"/>
    <p:sldLayoutId id="2147493253" r:id="rId16"/>
    <p:sldLayoutId id="2147493254" r:id="rId17"/>
  </p:sldLayoutIdLst>
  <p:transition spd="med">
    <p:cover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pitchFamily="34" charset="0"/>
          <a:ea typeface="宋体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Blip>
          <a:blip r:embed="rId20"/>
        </a:buBlip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19DF13F5-7D29-4FB4-8190-870533683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BF96B96C-2189-4A82-B7D4-8B96BA3A4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xmlns="" id="{9D0DC718-1C96-47F2-9773-087F633EFD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xmlns="" id="{DADD749F-40B2-46FA-9B52-5E6994383F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xmlns="" id="{7C97392F-4EE2-4153-AB6F-1C090CF238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30513A-98AA-4D83-AFE9-5CF2DD48C6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27" r:id="rId1"/>
    <p:sldLayoutId id="2147493228" r:id="rId2"/>
    <p:sldLayoutId id="2147493229" r:id="rId3"/>
    <p:sldLayoutId id="2147493230" r:id="rId4"/>
    <p:sldLayoutId id="2147493231" r:id="rId5"/>
    <p:sldLayoutId id="2147493232" r:id="rId6"/>
    <p:sldLayoutId id="2147493233" r:id="rId7"/>
    <p:sldLayoutId id="2147493234" r:id="rId8"/>
    <p:sldLayoutId id="2147493235" r:id="rId9"/>
    <p:sldLayoutId id="2147493236" r:id="rId10"/>
    <p:sldLayoutId id="2147493237" r:id="rId11"/>
  </p:sldLayoutIdLst>
  <p:transition spd="med">
    <p:cover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-recommender.ieee.org/hom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ieeeauthorcenter.ieee.org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eee.org/conferences/index.html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yp.ieee.org/members/webinars/past-webinars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computer.org/portal/web/webinars/Register-for-a-Webinar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soc.org/webinars" TargetMode="External"/><Relationship Id="rId5" Type="http://schemas.openxmlformats.org/officeDocument/2006/relationships/hyperlink" Target="http://spectrum.ieee.org/webinars" TargetMode="External"/><Relationship Id="rId4" Type="http://schemas.openxmlformats.org/officeDocument/2006/relationships/image" Target="../media/image95.png"/><Relationship Id="rId9" Type="http://schemas.openxmlformats.org/officeDocument/2006/relationships/hyperlink" Target="http://oc.ieee.org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.org/membership/students/scholarships-grants-and-fellowships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://www.ieee.org/xtreme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el@igroup.com.cn" TargetMode="Externa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4">
            <a:extLst>
              <a:ext uri="{FF2B5EF4-FFF2-40B4-BE49-F238E27FC236}">
                <a16:creationId xmlns:a16="http://schemas.microsoft.com/office/drawing/2014/main" xmlns="" id="{00E4ED30-FB87-4E80-A760-FC58C852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267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标题 3">
            <a:extLst>
              <a:ext uri="{FF2B5EF4-FFF2-40B4-BE49-F238E27FC236}">
                <a16:creationId xmlns:a16="http://schemas.microsoft.com/office/drawing/2014/main" xmlns="" id="{D82D5D14-BBFA-4B17-9F83-BFEBFF4CE3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12192000" cy="762000"/>
          </a:xfrm>
        </p:spPr>
        <p:txBody>
          <a:bodyPr/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4400" dirty="0">
                <a:solidFill>
                  <a:schemeClr val="tx1"/>
                </a:solidFill>
                <a:ea typeface="微软雅黑" panose="020B0503020204020204" pitchFamily="34" charset="-122"/>
              </a:rPr>
              <a:t>揭秘</a:t>
            </a:r>
            <a:r>
              <a:rPr lang="en-US" altLang="zh-CN" sz="4400" dirty="0">
                <a:solidFill>
                  <a:schemeClr val="tx1"/>
                </a:solidFill>
                <a:ea typeface="微软雅黑" panose="020B0503020204020204" pitchFamily="34" charset="-122"/>
              </a:rPr>
              <a:t>IEEE</a:t>
            </a:r>
            <a:r>
              <a:rPr lang="zh-CN" altLang="en-US" sz="4400" dirty="0">
                <a:solidFill>
                  <a:schemeClr val="tx1"/>
                </a:solidFill>
                <a:ea typeface="微软雅黑" panose="020B0503020204020204" pitchFamily="34" charset="-122"/>
              </a:rPr>
              <a:t>：高效文献调研与学术发表</a:t>
            </a:r>
            <a:endParaRPr lang="zh-CN" altLang="en-US" sz="4400" b="0" dirty="0">
              <a:solidFill>
                <a:schemeClr val="tx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xmlns="" id="{59E67FD8-DBF8-43F9-B880-538E3D2D9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825" y="6096000"/>
            <a:ext cx="3228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欢迎关注“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 Xplore 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微服务”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</a:endParaRPr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xmlns="" id="{E6FA4D51-B62B-44BA-91B8-94168A3D4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3479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D17BCCF5-F22C-43CF-A920-81E582B9A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094" y="4724400"/>
            <a:ext cx="6400800" cy="76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None/>
              <a:defRPr sz="2200" b="1">
                <a:solidFill>
                  <a:schemeClr val="bg2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数据库团队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iGroup 2021</a:t>
            </a: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/>
          </a:p>
        </p:txBody>
      </p:sp>
    </p:spTree>
  </p:cSld>
  <p:clrMapOvr>
    <a:masterClrMapping/>
  </p:clrMapOvr>
  <p:transition spd="med" advTm="42978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3">
            <a:extLst>
              <a:ext uri="{FF2B5EF4-FFF2-40B4-BE49-F238E27FC236}">
                <a16:creationId xmlns:a16="http://schemas.microsoft.com/office/drawing/2014/main" xmlns="" id="{98CC8BAB-74C6-406E-BF56-6C9CCB3A1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62200"/>
            <a:ext cx="1219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6600" b="1">
                <a:latin typeface="微软雅黑" panose="020B0503020204020204" pitchFamily="34" charset="-122"/>
                <a:ea typeface="微软雅黑" panose="020B0503020204020204" pitchFamily="34" charset="-122"/>
              </a:rPr>
              <a:t>高效文献调研与热点追踪</a:t>
            </a:r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>
            <a:extLst>
              <a:ext uri="{FF2B5EF4-FFF2-40B4-BE49-F238E27FC236}">
                <a16:creationId xmlns:a16="http://schemas.microsoft.com/office/drawing/2014/main" xmlns="" id="{E60B639E-CC0C-4194-AE37-2E166393D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一框式检索核心技术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059" name="Picture 1">
            <a:extLst>
              <a:ext uri="{FF2B5EF4-FFF2-40B4-BE49-F238E27FC236}">
                <a16:creationId xmlns:a16="http://schemas.microsoft.com/office/drawing/2014/main" xmlns="" id="{ADEBE369-50B9-4F61-BAA0-EF9161EA0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04900"/>
            <a:ext cx="9017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61F84F08-10AB-4777-92C9-06EDB2ABE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035425"/>
            <a:ext cx="8664575" cy="2468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dirty="0"/>
              <a:t>一框式检索</a:t>
            </a:r>
            <a:r>
              <a:rPr lang="en-US" altLang="zh-CN" dirty="0"/>
              <a:t>(Global Search)</a:t>
            </a:r>
          </a:p>
          <a:p>
            <a:pPr>
              <a:defRPr/>
            </a:pPr>
            <a:r>
              <a:rPr lang="en-US" altLang="zh-CN" sz="1600" b="0" dirty="0"/>
              <a:t>1. </a:t>
            </a:r>
            <a:r>
              <a:rPr lang="zh-CN" altLang="en-US" sz="1600" b="0" dirty="0"/>
              <a:t>默认检索内容：</a:t>
            </a:r>
            <a:r>
              <a:rPr lang="en-US" altLang="zh-CN" sz="1600" b="0" dirty="0"/>
              <a:t>metadata only</a:t>
            </a:r>
          </a:p>
          <a:p>
            <a:pPr>
              <a:defRPr/>
            </a:pPr>
            <a:r>
              <a:rPr lang="en-US" altLang="zh-CN" sz="1600" b="0" dirty="0"/>
              <a:t>2. </a:t>
            </a:r>
            <a:r>
              <a:rPr lang="zh-CN" altLang="en-US" sz="1600" b="0" dirty="0"/>
              <a:t>检索词之间的默认关系：</a:t>
            </a:r>
            <a:r>
              <a:rPr lang="en-US" altLang="zh-CN" sz="1600" b="0" dirty="0"/>
              <a:t>AND 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smart grid= smart AND grid</a:t>
            </a:r>
          </a:p>
          <a:p>
            <a:pPr>
              <a:defRPr/>
            </a:pPr>
            <a:r>
              <a:rPr lang="en-US" altLang="zh-CN" sz="1600" b="0" dirty="0"/>
              <a:t>3. </a:t>
            </a:r>
            <a:r>
              <a:rPr lang="zh-CN" altLang="en-US" sz="1600" b="0" dirty="0"/>
              <a:t>支持命令检索：</a:t>
            </a:r>
            <a:r>
              <a:rPr lang="en-US" altLang="zh-CN" sz="1600" b="0" dirty="0"/>
              <a:t>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"Abstract":</a:t>
            </a:r>
            <a:r>
              <a:rPr lang="en-US" altLang="zh-CN" sz="1600" b="0" dirty="0" err="1"/>
              <a:t>ofdm</a:t>
            </a:r>
            <a:r>
              <a:rPr lang="en-US" altLang="zh-CN" sz="1600" b="0" dirty="0"/>
              <a:t> AND "Publication </a:t>
            </a:r>
            <a:r>
              <a:rPr lang="en-US" altLang="zh-CN" sz="1600" b="0" dirty="0" err="1"/>
              <a:t>Title":communications</a:t>
            </a:r>
            <a:endParaRPr lang="en-US" altLang="zh-CN" sz="1600" b="0" dirty="0"/>
          </a:p>
          <a:p>
            <a:pPr>
              <a:defRPr/>
            </a:pPr>
            <a:r>
              <a:rPr lang="en-US" altLang="zh-CN" sz="1600" b="0" dirty="0"/>
              <a:t>4. </a:t>
            </a:r>
            <a:r>
              <a:rPr lang="zh-CN" altLang="en-US" sz="1600" b="0" dirty="0"/>
              <a:t>自动获取词根：</a:t>
            </a:r>
            <a:r>
              <a:rPr lang="en-US" altLang="zh-CN" sz="1600" b="0" dirty="0"/>
              <a:t>pluralized nouns, verb tenses, and British/American spelling variations</a:t>
            </a:r>
          </a:p>
          <a:p>
            <a:pPr>
              <a:defRPr/>
            </a:pPr>
            <a:r>
              <a:rPr lang="en-US" altLang="zh-CN" sz="1600" b="0" dirty="0"/>
              <a:t>5. </a:t>
            </a:r>
            <a:r>
              <a:rPr lang="zh-CN" altLang="en-US" sz="1600" b="0" dirty="0"/>
              <a:t>精确检索使用双引号：词组、固定搭配</a:t>
            </a:r>
            <a:r>
              <a:rPr lang="en-US" altLang="zh-CN" sz="1600" b="0" dirty="0"/>
              <a:t>  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“java programming”</a:t>
            </a:r>
          </a:p>
          <a:p>
            <a:pPr>
              <a:defRPr/>
            </a:pPr>
            <a:r>
              <a:rPr lang="en-US" altLang="zh-CN" sz="1600" b="0" dirty="0"/>
              <a:t>6. </a:t>
            </a:r>
            <a:r>
              <a:rPr lang="zh-CN" altLang="en-US" sz="1600" b="0" dirty="0"/>
              <a:t>模糊检索使用*和？</a:t>
            </a:r>
            <a:endParaRPr lang="en-US" altLang="zh-CN" sz="1600" b="0" dirty="0"/>
          </a:p>
          <a:p>
            <a:pPr>
              <a:defRPr/>
            </a:pPr>
            <a:r>
              <a:rPr lang="en-US" altLang="zh-CN" sz="1600" b="0" dirty="0"/>
              <a:t>7. </a:t>
            </a:r>
            <a:r>
              <a:rPr lang="zh-CN" altLang="en-US" sz="1600" b="0" dirty="0"/>
              <a:t>检索词不区分大小写，检索运算全部大写</a:t>
            </a:r>
            <a:endParaRPr lang="en-US" altLang="zh-CN" sz="1600" b="0" dirty="0"/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>
            <a:extLst>
              <a:ext uri="{FF2B5EF4-FFF2-40B4-BE49-F238E27FC236}">
                <a16:creationId xmlns:a16="http://schemas.microsoft.com/office/drawing/2014/main" xmlns="" id="{F41F2BD4-E67A-4FDE-BDC6-D538977D6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建构精准表达式</a:t>
            </a:r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xmlns="" id="{0F1F18DD-11C9-4DAD-BDA8-34398430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2"/>
          <a:stretch>
            <a:fillRect/>
          </a:stretch>
        </p:blipFill>
        <p:spPr bwMode="auto">
          <a:xfrm>
            <a:off x="381000" y="1219200"/>
            <a:ext cx="901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C0E9AE8-52CE-4A41-9929-4D3001A7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916238"/>
            <a:ext cx="2209800" cy="512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A6D42BA-2B7C-4461-B2B8-20F0939CD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1447800"/>
            <a:ext cx="10363200" cy="5181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CC4E8AC9-09E5-4247-86D3-CEC9F3942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46275"/>
            <a:ext cx="4419600" cy="5127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83564A4-273A-42F4-AF64-3C5C80C02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922588"/>
            <a:ext cx="1524000" cy="21828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551ED83-C5CF-4CF1-AB6F-9E8DA3C21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97" y="2872871"/>
            <a:ext cx="1878406" cy="34021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F9835E1-9F5C-48B8-97E4-0B03FC0DA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3" y="2881733"/>
            <a:ext cx="1878406" cy="3393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277E240A-68CC-4DF5-8A35-3B6FF3ECC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780553"/>
              </p:ext>
            </p:extLst>
          </p:nvPr>
        </p:nvGraphicFramePr>
        <p:xfrm>
          <a:off x="1143000" y="1295400"/>
          <a:ext cx="9525000" cy="4892677"/>
        </p:xfrm>
        <a:graphic>
          <a:graphicData uri="http://schemas.openxmlformats.org/drawingml/2006/table">
            <a:tbl>
              <a:tblPr/>
              <a:tblGrid>
                <a:gridCol w="241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7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07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60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Global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Advanced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Command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5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是否支持检索字段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支持所有检索字段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，需手动输入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支持所有检索字段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下拉菜单选择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是否支持检索符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AND/OR/NOT/NEAR/ONEAR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AND/OR/NOT/NEAR/ONEAR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是否支持括号嵌套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 )</a:t>
                      </a: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限定优先顺序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不支持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 )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限定优先顺序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0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精确检索（词组）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双引号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“”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模糊检索（截词符）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*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（多个字母）或 ？（单个字母）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单个检索从式单词数量限制（以检索符为界）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15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9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整个检索式单词数量限制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40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95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单个检索式截词符数量限制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7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7158" name="标题 4">
            <a:extLst>
              <a:ext uri="{FF2B5EF4-FFF2-40B4-BE49-F238E27FC236}">
                <a16:creationId xmlns:a16="http://schemas.microsoft.com/office/drawing/2014/main" xmlns="" id="{22F07C4A-3A71-46BF-B623-D909FBFD8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三种检索方式</a:t>
            </a:r>
            <a:endParaRPr lang="zh-CN" sz="3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5">
            <a:extLst>
              <a:ext uri="{FF2B5EF4-FFF2-40B4-BE49-F238E27FC236}">
                <a16:creationId xmlns:a16="http://schemas.microsoft.com/office/drawing/2014/main" xmlns="" id="{BF40907B-C202-4669-BF4A-4D8FB5F05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001713"/>
            <a:ext cx="889635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xmlns="" id="{7362A1E4-C556-4535-9AE1-B46D90BAE5E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52600" y="1981200"/>
            <a:ext cx="4572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841EFAA-1630-40DB-A896-1F6DF2D1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905000"/>
            <a:ext cx="2112963" cy="4924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79EA33A0-8F31-4468-BCD9-0BC8B53F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359025"/>
            <a:ext cx="2219325" cy="41814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07BF6269-F6A6-42D4-8511-E3270006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7913" y="2754313"/>
            <a:ext cx="2195512" cy="4030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xmlns="" id="{ED39A38A-99CF-4937-BAC8-B660B48CB7B3}"/>
              </a:ext>
            </a:extLst>
          </p:cNvPr>
          <p:cNvSpPr txBox="1">
            <a:spLocks/>
          </p:cNvSpPr>
          <p:nvPr/>
        </p:nvSpPr>
        <p:spPr bwMode="auto">
          <a:xfrm>
            <a:off x="914400" y="274638"/>
            <a:ext cx="809148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defRPr/>
            </a:pPr>
            <a:r>
              <a:rPr 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聚类分析：了解技术整体研发状况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1">
            <a:extLst>
              <a:ext uri="{FF2B5EF4-FFF2-40B4-BE49-F238E27FC236}">
                <a16:creationId xmlns:a16="http://schemas.microsoft.com/office/drawing/2014/main" xmlns="" id="{C0AC7B6E-EC60-4378-BA1E-5F6B0116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7"/>
          <a:stretch>
            <a:fillRect/>
          </a:stretch>
        </p:blipFill>
        <p:spPr bwMode="auto">
          <a:xfrm>
            <a:off x="457200" y="1166813"/>
            <a:ext cx="113982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标题 1">
            <a:extLst>
              <a:ext uri="{FF2B5EF4-FFF2-40B4-BE49-F238E27FC236}">
                <a16:creationId xmlns:a16="http://schemas.microsoft.com/office/drawing/2014/main" xmlns="" id="{1FCAC86B-2F8E-45B5-ABAD-F230516DE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7088" y="396875"/>
            <a:ext cx="7772400" cy="569913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结果排序：寻找权威文章</a:t>
            </a: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xmlns="" id="{E29984A1-C597-4E4D-952C-3D3603E59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C1CB2E9B-CD0B-4500-B8FA-CB12BD044703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zh-CN" sz="1400"/>
          </a:p>
        </p:txBody>
      </p:sp>
      <p:sp>
        <p:nvSpPr>
          <p:cNvPr id="7" name="箭头: 下 21">
            <a:extLst>
              <a:ext uri="{FF2B5EF4-FFF2-40B4-BE49-F238E27FC236}">
                <a16:creationId xmlns:a16="http://schemas.microsoft.com/office/drawing/2014/main" xmlns="" id="{E652B823-6827-4688-AA00-3FFC3193D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038" y="2468563"/>
            <a:ext cx="228600" cy="273050"/>
          </a:xfrm>
          <a:prstGeom prst="downArrow">
            <a:avLst>
              <a:gd name="adj1" fmla="val 50000"/>
              <a:gd name="adj2" fmla="val 49951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矩形: 圆角 22">
            <a:extLst>
              <a:ext uri="{FF2B5EF4-FFF2-40B4-BE49-F238E27FC236}">
                <a16:creationId xmlns:a16="http://schemas.microsoft.com/office/drawing/2014/main" xmlns="" id="{EE88E586-1729-4706-9642-7BBA8BB70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994150"/>
            <a:ext cx="2095500" cy="1968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xmlns="" id="{CB969102-0BF9-40EC-83C7-D0A77EFBA924}"/>
              </a:ext>
            </a:extLst>
          </p:cNvPr>
          <p:cNvSpPr txBox="1"/>
          <p:nvPr/>
        </p:nvSpPr>
        <p:spPr>
          <a:xfrm>
            <a:off x="7429500" y="5530850"/>
            <a:ext cx="1828800" cy="509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高被引文献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5C1D5FA-1C32-4905-AD15-ADDED963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060450"/>
            <a:ext cx="10896600" cy="5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5585575-4808-40F5-A86B-02B102E0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76400"/>
            <a:ext cx="990600" cy="381000"/>
          </a:xfrm>
          <a:prstGeom prst="rect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78988749-8C8A-4474-8A02-A6081F7B9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1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不可使用批量下载软件</a:t>
            </a:r>
            <a:r>
              <a:rPr lang="zh-CN" altLang="zh-CN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sz="16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xmlns="" id="{663BF960-4B9D-4CCB-8CCA-5FFFEC1D8BE0}"/>
              </a:ext>
            </a:extLst>
          </p:cNvPr>
          <p:cNvSpPr/>
          <p:nvPr/>
        </p:nvSpPr>
        <p:spPr bwMode="auto">
          <a:xfrm>
            <a:off x="7848600" y="4191000"/>
            <a:ext cx="762000" cy="457200"/>
          </a:xfrm>
          <a:prstGeom prst="rightArrow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xmlns="" id="{09C37525-0B73-435B-BF51-A0686CF43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2743200" cy="609600"/>
          </a:xfrm>
        </p:spPr>
        <p:txBody>
          <a:bodyPr/>
          <a:lstStyle/>
          <a:p>
            <a:pPr>
              <a:defRPr/>
            </a:pP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文章细节页面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CC54F208-86F3-42E2-959A-91B6826A1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946150"/>
            <a:ext cx="1631950" cy="568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409B7266-4663-47BA-93C8-F6A868678F0B}"/>
              </a:ext>
            </a:extLst>
          </p:cNvPr>
          <p:cNvSpPr/>
          <p:nvPr/>
        </p:nvSpPr>
        <p:spPr bwMode="auto">
          <a:xfrm>
            <a:off x="647700" y="4752975"/>
            <a:ext cx="915988" cy="320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A093547D-D563-483A-81AE-4E8D2C16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060450"/>
            <a:ext cx="6588125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47728E7D-C78A-4BA6-AFA8-2E3D8A4ECEDC}"/>
              </a:ext>
            </a:extLst>
          </p:cNvPr>
          <p:cNvSpPr/>
          <p:nvPr/>
        </p:nvSpPr>
        <p:spPr bwMode="auto">
          <a:xfrm>
            <a:off x="2532063" y="1803400"/>
            <a:ext cx="6494462" cy="3333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41" name="矩形 6">
            <a:extLst>
              <a:ext uri="{FF2B5EF4-FFF2-40B4-BE49-F238E27FC236}">
                <a16:creationId xmlns:a16="http://schemas.microsoft.com/office/drawing/2014/main" xmlns="" id="{AEC20652-5B2A-4468-B792-25CD3514A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3533775"/>
            <a:ext cx="4419600" cy="91916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参考文献：更快获取参考文献全文，追溯经典文献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2F4EEEDE-EC14-4818-8C43-DF34D521B1EC}"/>
              </a:ext>
            </a:extLst>
          </p:cNvPr>
          <p:cNvSpPr/>
          <p:nvPr/>
        </p:nvSpPr>
        <p:spPr bwMode="auto">
          <a:xfrm>
            <a:off x="649288" y="5165725"/>
            <a:ext cx="915987" cy="3254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69FAE298-8BD9-4BA8-B0BF-59565FF2D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25" y="920750"/>
            <a:ext cx="6267450" cy="5708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6">
            <a:extLst>
              <a:ext uri="{FF2B5EF4-FFF2-40B4-BE49-F238E27FC236}">
                <a16:creationId xmlns:a16="http://schemas.microsoft.com/office/drawing/2014/main" xmlns="" id="{ABF4F85E-6CF6-4C1B-8FC6-FA5FE220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4471988"/>
            <a:ext cx="4419600" cy="9207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施引文献：快速获取引文全文，了解领域研究进展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E3636711-79B0-429C-A316-6C5772055694}"/>
              </a:ext>
            </a:extLst>
          </p:cNvPr>
          <p:cNvSpPr/>
          <p:nvPr/>
        </p:nvSpPr>
        <p:spPr bwMode="auto">
          <a:xfrm>
            <a:off x="647700" y="3976688"/>
            <a:ext cx="915988" cy="320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grpSp>
        <p:nvGrpSpPr>
          <p:cNvPr id="46" name="组合 11">
            <a:extLst>
              <a:ext uri="{FF2B5EF4-FFF2-40B4-BE49-F238E27FC236}">
                <a16:creationId xmlns:a16="http://schemas.microsoft.com/office/drawing/2014/main" xmlns="" id="{EE2B65C7-E402-4732-B154-0BE574C1CD9B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749300"/>
            <a:ext cx="6175375" cy="6032500"/>
            <a:chOff x="304800" y="1295400"/>
            <a:chExt cx="5286375" cy="5162550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04819B4D-33E8-4BDD-A2F4-D3B73B24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" y="1295400"/>
              <a:ext cx="5286375" cy="51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220" name="矩形 9">
              <a:extLst>
                <a:ext uri="{FF2B5EF4-FFF2-40B4-BE49-F238E27FC236}">
                  <a16:creationId xmlns:a16="http://schemas.microsoft.com/office/drawing/2014/main" xmlns="" id="{E8FE5EDB-61C6-4123-A11F-319FF4C5F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600200"/>
              <a:ext cx="12192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  <p:sp>
          <p:nvSpPr>
            <p:cNvPr id="51221" name="矩形 10">
              <a:extLst>
                <a:ext uri="{FF2B5EF4-FFF2-40B4-BE49-F238E27FC236}">
                  <a16:creationId xmlns:a16="http://schemas.microsoft.com/office/drawing/2014/main" xmlns="" id="{C20D2529-CD2E-4279-B539-E777EA59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3962400"/>
              <a:ext cx="12192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BDAC297E-E81C-4292-B868-FEEBBBAFB6D2}"/>
              </a:ext>
            </a:extLst>
          </p:cNvPr>
          <p:cNvSpPr/>
          <p:nvPr/>
        </p:nvSpPr>
        <p:spPr bwMode="auto">
          <a:xfrm>
            <a:off x="4659313" y="3770313"/>
            <a:ext cx="1004887" cy="406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51" name="矩形 6">
            <a:extLst>
              <a:ext uri="{FF2B5EF4-FFF2-40B4-BE49-F238E27FC236}">
                <a16:creationId xmlns:a16="http://schemas.microsoft.com/office/drawing/2014/main" xmlns="" id="{BDC43676-08B7-42DB-8D72-8422AE47F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4929188"/>
            <a:ext cx="272415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了解作者详情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25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50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>
            <a:extLst>
              <a:ext uri="{FF2B5EF4-FFF2-40B4-BE49-F238E27FC236}">
                <a16:creationId xmlns:a16="http://schemas.microsoft.com/office/drawing/2014/main" xmlns="" id="{DEE5BFAA-E117-41DC-B05C-CE80AD1E8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10363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作者档案</a:t>
            </a:r>
          </a:p>
        </p:txBody>
      </p:sp>
      <p:sp>
        <p:nvSpPr>
          <p:cNvPr id="52227" name="灯片编号占位符 5">
            <a:extLst>
              <a:ext uri="{FF2B5EF4-FFF2-40B4-BE49-F238E27FC236}">
                <a16:creationId xmlns:a16="http://schemas.microsoft.com/office/drawing/2014/main" xmlns="" id="{D828EF0A-A471-4882-A342-40A0B5138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B76A77B-F6B5-4261-8FB3-1AE296549FDC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zh-CN" sz="1400"/>
          </a:p>
        </p:txBody>
      </p:sp>
      <p:grpSp>
        <p:nvGrpSpPr>
          <p:cNvPr id="52228" name="组合 13">
            <a:extLst>
              <a:ext uri="{FF2B5EF4-FFF2-40B4-BE49-F238E27FC236}">
                <a16:creationId xmlns:a16="http://schemas.microsoft.com/office/drawing/2014/main" xmlns="" id="{F7C6FC1E-E2DE-44CF-9CCC-BD9DC9147418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1074738"/>
            <a:ext cx="10671175" cy="4716462"/>
            <a:chOff x="0" y="1600200"/>
            <a:chExt cx="9144000" cy="40417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2AF68CDF-A3ED-4C42-B5F9-E72ED5A17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00200"/>
              <a:ext cx="9144000" cy="4041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2232" name="矩形 12">
              <a:extLst>
                <a:ext uri="{FF2B5EF4-FFF2-40B4-BE49-F238E27FC236}">
                  <a16:creationId xmlns:a16="http://schemas.microsoft.com/office/drawing/2014/main" xmlns="" id="{E2BC629D-758C-4313-AB93-ECB31726A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38400"/>
              <a:ext cx="13716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C90D22CD-4979-4C54-ACF1-0F3219351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35488"/>
            <a:ext cx="6400800" cy="19399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91440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zh-CN" sz="2000" dirty="0" err="1">
                <a:latin typeface="微软雅黑" pitchFamily="34" charset="-122"/>
                <a:ea typeface="微软雅黑" pitchFamily="34" charset="-122"/>
              </a:rPr>
              <a:t>iD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: ORCID=Open Researcher and Contributor ID</a:t>
            </a:r>
          </a:p>
          <a:p>
            <a:pPr algn="ctr"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开放研究者及贡献者唯一标识符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 作用：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a.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链接其他平台的发文，建立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paper file</a:t>
            </a: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b. ID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数字用于区分同名同姓作者</a:t>
            </a:r>
            <a:endParaRPr lang="en-US" altLang="zh-CN" sz="2000" dirty="0"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c.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在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IEEE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发文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088A02E-2390-4F2C-AB94-AD4A6BBB8238}"/>
              </a:ext>
            </a:extLst>
          </p:cNvPr>
          <p:cNvSpPr/>
          <p:nvPr/>
        </p:nvSpPr>
        <p:spPr bwMode="auto">
          <a:xfrm>
            <a:off x="4191000" y="2128838"/>
            <a:ext cx="381000" cy="385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>
            <a:extLst>
              <a:ext uri="{FF2B5EF4-FFF2-40B4-BE49-F238E27FC236}">
                <a16:creationId xmlns:a16="http://schemas.microsoft.com/office/drawing/2014/main" xmlns="" id="{38671EF3-EB2B-4CBF-9F7C-7B00354D5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77724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辅助资料：多媒体、视频、代码和数据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3CCAE8B-4114-4600-BD8B-87483877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081088" y="1316038"/>
            <a:ext cx="2700337" cy="5213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6BBB1F0-9092-465B-B0D1-928947A4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6825" y="1295400"/>
            <a:ext cx="6796088" cy="2038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圆角矩形 11">
            <a:extLst>
              <a:ext uri="{FF2B5EF4-FFF2-40B4-BE49-F238E27FC236}">
                <a16:creationId xmlns:a16="http://schemas.microsoft.com/office/drawing/2014/main" xmlns="" id="{0F78C9B2-03F0-40D6-93E8-123FB0A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663" y="2971800"/>
            <a:ext cx="947737" cy="304800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852D2EA-A6DA-4024-83A9-C890AA80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1425" y="1295400"/>
            <a:ext cx="6770688" cy="27987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EF28399-CDA6-4128-B8B3-5FCDB2C8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1425" y="1350963"/>
            <a:ext cx="7013575" cy="2373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圆角矩形 11">
            <a:extLst>
              <a:ext uri="{FF2B5EF4-FFF2-40B4-BE49-F238E27FC236}">
                <a16:creationId xmlns:a16="http://schemas.microsoft.com/office/drawing/2014/main" xmlns="" id="{7850F612-B0B2-4890-9B55-8C3A20FA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3314700"/>
            <a:ext cx="947737" cy="266700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19D590F-1532-4FA7-A943-A22983C7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32225" y="1295400"/>
            <a:ext cx="6361113" cy="5159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" name="圆角矩形 11">
            <a:extLst>
              <a:ext uri="{FF2B5EF4-FFF2-40B4-BE49-F238E27FC236}">
                <a16:creationId xmlns:a16="http://schemas.microsoft.com/office/drawing/2014/main" xmlns="" id="{677EB6E6-DA6A-49A5-BF5A-3057F80C3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105025"/>
            <a:ext cx="852488" cy="180975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266D875-1F9C-41C2-806A-D8DEF953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5075" y="1316038"/>
            <a:ext cx="7013575" cy="1860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7" name="圆角矩形 11">
            <a:extLst>
              <a:ext uri="{FF2B5EF4-FFF2-40B4-BE49-F238E27FC236}">
                <a16:creationId xmlns:a16="http://schemas.microsoft.com/office/drawing/2014/main" xmlns="" id="{554C9133-A2BA-4155-A8E0-5B5BA4C9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2814638"/>
            <a:ext cx="1130300" cy="269875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CAA6705-18A5-40AE-BE99-FCF2846D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9200" y="1387475"/>
            <a:ext cx="7043738" cy="2144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E43FC5B-5622-4DB8-A0AA-C3439A10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81425" y="3230563"/>
            <a:ext cx="6902450" cy="32972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xmlns="" id="{307529B6-2490-4884-89DB-F01973BC4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2373313"/>
            <a:ext cx="1144587" cy="217487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E211E4F-A9A1-4032-B1D5-5D7814C98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9525" y="1433513"/>
            <a:ext cx="6997700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48CA577-6669-4C6C-A9C0-77425B93F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7950" y="1011238"/>
            <a:ext cx="6189663" cy="551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199;p51">
            <a:extLst>
              <a:ext uri="{FF2B5EF4-FFF2-40B4-BE49-F238E27FC236}">
                <a16:creationId xmlns:a16="http://schemas.microsoft.com/office/drawing/2014/main" xmlns="" id="{40B90CB4-5D11-459A-B7BA-D729B4E5D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24688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33" tIns="60933" rIns="60933" bIns="60933" anchor="ctr"/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Tx/>
              <a:buNone/>
            </a:pPr>
            <a:endParaRPr lang="zh-CN" altLang="zh-CN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275" name="Google Shape;200;p51">
            <a:extLst>
              <a:ext uri="{FF2B5EF4-FFF2-40B4-BE49-F238E27FC236}">
                <a16:creationId xmlns:a16="http://schemas.microsoft.com/office/drawing/2014/main" xmlns="" id="{EDB4C744-753B-4C27-90DD-BE932B0D2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738" y="9525"/>
            <a:ext cx="6300787" cy="6858000"/>
          </a:xfrm>
          <a:prstGeom prst="rect">
            <a:avLst/>
          </a:prstGeom>
          <a:solidFill>
            <a:srgbClr val="F4F4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33" tIns="60933" rIns="60933" bIns="60933" anchor="ctr"/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400"/>
              <a:buFontTx/>
              <a:buNone/>
            </a:pPr>
            <a:endParaRPr lang="zh-CN" altLang="zh-CN" sz="18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276" name="Google Shape;201;p51">
            <a:extLst>
              <a:ext uri="{FF2B5EF4-FFF2-40B4-BE49-F238E27FC236}">
                <a16:creationId xmlns:a16="http://schemas.microsoft.com/office/drawing/2014/main" xmlns="" id="{E0EA4583-19A7-450D-B4F1-A46228BBB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109538"/>
            <a:ext cx="1136173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7" tIns="121867" rIns="121867" bIns="121867"/>
          <a:lstStyle>
            <a:lvl1pPr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F4059"/>
              </a:buClr>
              <a:buSzPts val="2600"/>
              <a:buFontTx/>
              <a:buNone/>
            </a:pPr>
            <a:r>
              <a:rPr lang="en-GB" altLang="zh-CN" sz="3700" b="1">
                <a:solidFill>
                  <a:srgbClr val="2F5597"/>
                </a:solidFill>
                <a:latin typeface="Calibri" panose="020F0502020204030204" pitchFamily="34" charset="0"/>
                <a:cs typeface="Calibri" panose="020F0502020204030204" pitchFamily="34" charset="0"/>
                <a:sym typeface="Open Sans"/>
              </a:rPr>
              <a:t>TechRxiv.org</a:t>
            </a:r>
            <a:endParaRPr lang="zh-CN" altLang="zh-CN" sz="3700" b="1">
              <a:solidFill>
                <a:srgbClr val="2F5597"/>
              </a:solidFill>
              <a:latin typeface="Calibri" panose="020F0502020204030204" pitchFamily="34" charset="0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54277" name="Google Shape;203;p51">
            <a:extLst>
              <a:ext uri="{FF2B5EF4-FFF2-40B4-BE49-F238E27FC236}">
                <a16:creationId xmlns:a16="http://schemas.microsoft.com/office/drawing/2014/main" xmlns="" id="{B5E2BF3D-29C6-4A33-8EE4-120352CF2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1300" y="1022350"/>
            <a:ext cx="5492750" cy="4554538"/>
          </a:xfrm>
        </p:spPr>
        <p:txBody>
          <a:bodyPr lIns="121867" tIns="121867" rIns="121867" bIns="121867"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Open Sans Light"/>
              </a:rPr>
              <a:t>一个开放的预印服务器，用于未出版的电气工程、计算机科学和相关技术研究。 覆盖领域包括：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  <a:sym typeface="Open Sans Ligh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Aerospace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Bioengineering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Communication, Networking and Broadcast Technologies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Components, Circuits, Devices and Systems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Computing and Processing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Engineered Materials, Dielectrics and Plasmas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Engineering Profession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Fields, Waves and Electromagnetics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General Topics for Engineers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Geoscience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Nuclear Engineering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Photonics and Electrooptics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Power, Energy and Industry Applications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Robotics and Control Systems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Signal Processing and Analysis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1463"/>
              </a:spcAft>
              <a:buSzPct val="110000"/>
              <a:buFont typeface="Arial" panose="020B0604020202020204" pitchFamily="34" charset="0"/>
              <a:buChar char="●"/>
            </a:pPr>
            <a:r>
              <a:rPr lang="en-US" altLang="zh-CN" sz="1600">
                <a:solidFill>
                  <a:srgbClr val="25252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Transportation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</a:pPr>
            <a:endParaRPr lang="en-US" altLang="zh-CN" sz="18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Open Sans Light"/>
            </a:endParaRPr>
          </a:p>
        </p:txBody>
      </p:sp>
      <p:pic>
        <p:nvPicPr>
          <p:cNvPr id="54278" name="Picture 2">
            <a:extLst>
              <a:ext uri="{FF2B5EF4-FFF2-40B4-BE49-F238E27FC236}">
                <a16:creationId xmlns:a16="http://schemas.microsoft.com/office/drawing/2014/main" xmlns="" id="{9EF7683B-4C1F-4CA2-93DF-BAD9C329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-397" r="13889" b="2"/>
          <a:stretch>
            <a:fillRect/>
          </a:stretch>
        </p:blipFill>
        <p:spPr bwMode="auto">
          <a:xfrm>
            <a:off x="5846763" y="-9525"/>
            <a:ext cx="6354762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2C3EF1F-F96C-4EE2-963C-1172D7EAA5BB}"/>
              </a:ext>
            </a:extLst>
          </p:cNvPr>
          <p:cNvSpPr/>
          <p:nvPr/>
        </p:nvSpPr>
        <p:spPr>
          <a:xfrm>
            <a:off x="5846763" y="5008563"/>
            <a:ext cx="6345237" cy="1849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>
              <a:solidFill>
                <a:srgbClr val="FFFFFF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4BCA26-5562-4C41-B3C0-EB6B5E325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325" y="5278438"/>
            <a:ext cx="62531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217613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217613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通过使用</a:t>
            </a:r>
            <a:r>
              <a:rPr lang="en-US" altLang="zh-CN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TechRxiv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，作者可以迅速将其作品传播给广泛受众，并获得有关其研究草案版本的社区反馈。 “预印本”是文章的草稿版本（已发布文章的最终版本不应提交给</a:t>
            </a:r>
            <a:r>
              <a:rPr lang="en-US" altLang="zh-CN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TechRxiv</a:t>
            </a: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）。</a:t>
            </a:r>
          </a:p>
        </p:txBody>
      </p:sp>
    </p:spTree>
  </p:cSld>
  <p:clrMapOvr>
    <a:masterClrMapping/>
  </p:clrMapOvr>
  <p:transition spd="med">
    <p:cover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" descr="Picture">
            <a:extLst>
              <a:ext uri="{FF2B5EF4-FFF2-40B4-BE49-F238E27FC236}">
                <a16:creationId xmlns:a16="http://schemas.microsoft.com/office/drawing/2014/main" xmlns="" id="{B51D1978-0B65-489E-B759-B499A814C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47850"/>
            <a:ext cx="15478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文本">
            <a:extLst>
              <a:ext uri="{FF2B5EF4-FFF2-40B4-BE49-F238E27FC236}">
                <a16:creationId xmlns:a16="http://schemas.microsoft.com/office/drawing/2014/main" xmlns="" id="{885EB7F3-54BE-4058-A6B6-4F2386DAC938}"/>
              </a:ext>
            </a:extLst>
          </p:cNvPr>
          <p:cNvSpPr txBox="1">
            <a:spLocks/>
          </p:cNvSpPr>
          <p:nvPr/>
        </p:nvSpPr>
        <p:spPr bwMode="auto">
          <a:xfrm>
            <a:off x="1373113" y="1703923"/>
            <a:ext cx="1522516" cy="55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ts val="7525"/>
              </a:lnSpc>
              <a:defRPr/>
            </a:pPr>
            <a:r>
              <a:rPr lang="zh-CN" sz="3200" b="0" kern="0" dirty="0">
                <a:ln w="1991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imHei" charset="-122"/>
                <a:ea typeface="SimHei" charset="-122"/>
                <a:cs typeface="SimHei" charset="-122"/>
              </a:rPr>
              <a:t>01 /</a:t>
            </a:r>
            <a:endParaRPr kumimoji="1" lang="zh-CN" sz="3200" kern="0" dirty="0">
              <a:solidFill>
                <a:srgbClr val="000000"/>
              </a:solidFill>
            </a:endParaRPr>
          </a:p>
        </p:txBody>
      </p:sp>
      <p:pic>
        <p:nvPicPr>
          <p:cNvPr id="25604" name="Picture" descr="Picture">
            <a:extLst>
              <a:ext uri="{FF2B5EF4-FFF2-40B4-BE49-F238E27FC236}">
                <a16:creationId xmlns:a16="http://schemas.microsoft.com/office/drawing/2014/main" xmlns="" id="{F37C2E8A-FE42-4CCF-A27F-3A164124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990850"/>
            <a:ext cx="154781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文本">
            <a:extLst>
              <a:ext uri="{FF2B5EF4-FFF2-40B4-BE49-F238E27FC236}">
                <a16:creationId xmlns:a16="http://schemas.microsoft.com/office/drawing/2014/main" xmlns="" id="{0A627328-FFA3-4A75-A998-91DA01A6D4A6}"/>
              </a:ext>
            </a:extLst>
          </p:cNvPr>
          <p:cNvSpPr txBox="1">
            <a:spLocks/>
          </p:cNvSpPr>
          <p:nvPr/>
        </p:nvSpPr>
        <p:spPr bwMode="auto">
          <a:xfrm>
            <a:off x="1295429" y="2846923"/>
            <a:ext cx="1620000" cy="62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ts val="7525"/>
              </a:lnSpc>
              <a:defRPr/>
            </a:pPr>
            <a:r>
              <a:rPr lang="zh-CN" sz="3200" b="0" kern="0" dirty="0">
                <a:ln w="1991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imHei" charset="-122"/>
                <a:ea typeface="SimHei" charset="-122"/>
                <a:cs typeface="SimHei" charset="-122"/>
              </a:rPr>
              <a:t>02 /</a:t>
            </a:r>
            <a:endParaRPr kumimoji="1" lang="zh-CN" sz="3200" kern="0" dirty="0">
              <a:solidFill>
                <a:srgbClr val="000000"/>
              </a:solidFill>
            </a:endParaRPr>
          </a:p>
        </p:txBody>
      </p:sp>
      <p:grpSp>
        <p:nvGrpSpPr>
          <p:cNvPr id="25606" name="组合 95">
            <a:extLst>
              <a:ext uri="{FF2B5EF4-FFF2-40B4-BE49-F238E27FC236}">
                <a16:creationId xmlns:a16="http://schemas.microsoft.com/office/drawing/2014/main" xmlns="" id="{A4E798A9-945A-46E8-BB81-EF7E5EE8ECBD}"/>
              </a:ext>
            </a:extLst>
          </p:cNvPr>
          <p:cNvGrpSpPr>
            <a:grpSpLocks/>
          </p:cNvGrpSpPr>
          <p:nvPr/>
        </p:nvGrpSpPr>
        <p:grpSpPr bwMode="auto">
          <a:xfrm>
            <a:off x="1312863" y="4065588"/>
            <a:ext cx="1547812" cy="952500"/>
            <a:chOff x="14325600" y="6400800"/>
            <a:chExt cx="1810204" cy="952414"/>
          </a:xfrm>
        </p:grpSpPr>
        <p:pic>
          <p:nvPicPr>
            <p:cNvPr id="25616" name="Picture" descr="Picture">
              <a:extLst>
                <a:ext uri="{FF2B5EF4-FFF2-40B4-BE49-F238E27FC236}">
                  <a16:creationId xmlns:a16="http://schemas.microsoft.com/office/drawing/2014/main" xmlns="" id="{1F7F0736-3A4C-4C13-8B14-CC69436F2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804" y="6477539"/>
              <a:ext cx="1800000" cy="87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文本">
              <a:extLst>
                <a:ext uri="{FF2B5EF4-FFF2-40B4-BE49-F238E27FC236}">
                  <a16:creationId xmlns:a16="http://schemas.microsoft.com/office/drawing/2014/main" xmlns="" id="{70F1E21C-D0AD-4C34-9696-21E5878A5B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25600" y="6400800"/>
              <a:ext cx="1770367" cy="626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altLang="en-US" sz="4000" b="1" baseline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>
                <a:lnSpc>
                  <a:spcPts val="7525"/>
                </a:lnSpc>
                <a:defRPr/>
              </a:pP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03 /</a:t>
              </a:r>
              <a:endParaRPr kumimoji="1" lang="zh-CN" sz="3200" kern="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5607" name="Picture" descr="Picture">
            <a:extLst>
              <a:ext uri="{FF2B5EF4-FFF2-40B4-BE49-F238E27FC236}">
                <a16:creationId xmlns:a16="http://schemas.microsoft.com/office/drawing/2014/main" xmlns="" id="{69B6AD4D-AAAF-4ACE-8EBE-515C1AF31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680">
            <a:off x="912813" y="1144588"/>
            <a:ext cx="4248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本框 101">
            <a:extLst>
              <a:ext uri="{FF2B5EF4-FFF2-40B4-BE49-F238E27FC236}">
                <a16:creationId xmlns:a16="http://schemas.microsoft.com/office/drawing/2014/main" xmlns="" id="{488D2208-0A9F-4E81-96F3-13BB37D4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7963"/>
            <a:ext cx="470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/>
              <a:t> </a:t>
            </a:r>
            <a:r>
              <a:rPr lang="en-US" altLang="zh-CN" sz="7200" b="1"/>
              <a:t>Contents</a:t>
            </a:r>
            <a:endParaRPr lang="zh-CN" altLang="en-US" sz="7200" b="1"/>
          </a:p>
        </p:txBody>
      </p:sp>
      <p:sp>
        <p:nvSpPr>
          <p:cNvPr id="25609" name="文本框 102">
            <a:extLst>
              <a:ext uri="{FF2B5EF4-FFF2-40B4-BE49-F238E27FC236}">
                <a16:creationId xmlns:a16="http://schemas.microsoft.com/office/drawing/2014/main" xmlns="" id="{FAFAEE80-EB16-4120-B9DF-2D6D5B7AB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847850"/>
            <a:ext cx="2262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</a:p>
        </p:txBody>
      </p:sp>
      <p:sp>
        <p:nvSpPr>
          <p:cNvPr id="25610" name="文本框 103">
            <a:extLst>
              <a:ext uri="{FF2B5EF4-FFF2-40B4-BE49-F238E27FC236}">
                <a16:creationId xmlns:a16="http://schemas.microsoft.com/office/drawing/2014/main" xmlns="" id="{92F98DD0-1BDD-4091-BA37-9F7E3ED67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84500"/>
            <a:ext cx="582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高效文献调研与热点追踪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1" name="矩形 105">
            <a:extLst>
              <a:ext uri="{FF2B5EF4-FFF2-40B4-BE49-F238E27FC236}">
                <a16:creationId xmlns:a16="http://schemas.microsoft.com/office/drawing/2014/main" xmlns="" id="{9AB3BB4C-0C3E-4AA9-9377-C559D45E9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438775"/>
            <a:ext cx="841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活动介绍，助力科研与职业发展</a:t>
            </a:r>
          </a:p>
        </p:txBody>
      </p:sp>
      <p:grpSp>
        <p:nvGrpSpPr>
          <p:cNvPr id="25612" name="组合 98">
            <a:extLst>
              <a:ext uri="{FF2B5EF4-FFF2-40B4-BE49-F238E27FC236}">
                <a16:creationId xmlns:a16="http://schemas.microsoft.com/office/drawing/2014/main" xmlns="" id="{3E980D56-4A3E-438D-A51F-B30A2678335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246688"/>
            <a:ext cx="1547813" cy="952500"/>
            <a:chOff x="14325600" y="6400800"/>
            <a:chExt cx="1810204" cy="952414"/>
          </a:xfrm>
        </p:grpSpPr>
        <p:pic>
          <p:nvPicPr>
            <p:cNvPr id="25614" name="Picture" descr="Picture">
              <a:extLst>
                <a:ext uri="{FF2B5EF4-FFF2-40B4-BE49-F238E27FC236}">
                  <a16:creationId xmlns:a16="http://schemas.microsoft.com/office/drawing/2014/main" xmlns="" id="{A465ECBA-8926-49C0-958F-701E05E8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804" y="6477539"/>
              <a:ext cx="1800000" cy="87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">
              <a:extLst>
                <a:ext uri="{FF2B5EF4-FFF2-40B4-BE49-F238E27FC236}">
                  <a16:creationId xmlns:a16="http://schemas.microsoft.com/office/drawing/2014/main" xmlns="" id="{AE1D9855-5893-4D4C-8CE9-E4E1B60CBD9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25600" y="6400800"/>
              <a:ext cx="1770367" cy="596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altLang="en-US" sz="4000" b="1" baseline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>
                <a:lnSpc>
                  <a:spcPts val="7525"/>
                </a:lnSpc>
                <a:defRPr/>
              </a:pP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0</a:t>
              </a:r>
              <a:r>
                <a:rPr alt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4</a:t>
              </a: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 /</a:t>
              </a:r>
              <a:endParaRPr kumimoji="1" lang="zh-CN" sz="3200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613" name="文本框 104">
            <a:extLst>
              <a:ext uri="{FF2B5EF4-FFF2-40B4-BE49-F238E27FC236}">
                <a16:creationId xmlns:a16="http://schemas.microsoft.com/office/drawing/2014/main" xmlns="" id="{6D113633-FA24-414C-AB37-04481F28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91000"/>
            <a:ext cx="9172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</a:t>
            </a:r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会议投稿流程与注意事项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xmlns="" id="{AD86DE75-332A-4CD5-9A65-006B11700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323" name="灯片编号占位符 3">
            <a:extLst>
              <a:ext uri="{FF2B5EF4-FFF2-40B4-BE49-F238E27FC236}">
                <a16:creationId xmlns:a16="http://schemas.microsoft.com/office/drawing/2014/main" xmlns="" id="{20B6ACA8-1F9A-4BBF-9D4A-08AAB9B7A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B63ED61-38B5-4475-B034-297C854A7292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zh-CN" sz="1400"/>
          </a:p>
        </p:txBody>
      </p:sp>
      <p:pic>
        <p:nvPicPr>
          <p:cNvPr id="56324" name="Picture 8">
            <a:extLst>
              <a:ext uri="{FF2B5EF4-FFF2-40B4-BE49-F238E27FC236}">
                <a16:creationId xmlns:a16="http://schemas.microsoft.com/office/drawing/2014/main" xmlns="" id="{979DADBF-50BB-4941-A72F-7946A483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3475"/>
            <a:ext cx="86487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xmlns="" id="{1C714838-B539-4E47-94CB-EE334255E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下载引文信息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47" name="灯片编号占位符 3">
            <a:extLst>
              <a:ext uri="{FF2B5EF4-FFF2-40B4-BE49-F238E27FC236}">
                <a16:creationId xmlns:a16="http://schemas.microsoft.com/office/drawing/2014/main" xmlns="" id="{AC3F7D39-601F-4CD1-9534-E3569236F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366DD6C-BCA5-4A7D-8E0F-BCE018B22954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zh-CN" sz="1400"/>
          </a:p>
        </p:txBody>
      </p:sp>
      <p:pic>
        <p:nvPicPr>
          <p:cNvPr id="57348" name="Picture 5">
            <a:extLst>
              <a:ext uri="{FF2B5EF4-FFF2-40B4-BE49-F238E27FC236}">
                <a16:creationId xmlns:a16="http://schemas.microsoft.com/office/drawing/2014/main" xmlns="" id="{A07830E1-3244-4243-977C-14906385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36675"/>
            <a:ext cx="100901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标题 1">
            <a:extLst>
              <a:ext uri="{FF2B5EF4-FFF2-40B4-BE49-F238E27FC236}">
                <a16:creationId xmlns:a16="http://schemas.microsoft.com/office/drawing/2014/main" xmlns="" id="{C4ED9DF3-90EF-4047-8BA4-61107B8B4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339725"/>
            <a:ext cx="7743825" cy="1152525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注册账号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个人设置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E5D4659-F7A4-4627-A8C4-A7FFE2EF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62000" y="1035050"/>
            <a:ext cx="11082338" cy="5399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B91B151-6177-4F77-A735-00C9F125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838200"/>
            <a:ext cx="1295400" cy="582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48131" name="内容占位符 2">
            <a:extLst>
              <a:ext uri="{FF2B5EF4-FFF2-40B4-BE49-F238E27FC236}">
                <a16:creationId xmlns:a16="http://schemas.microsoft.com/office/drawing/2014/main" xmlns="" id="{7B7D46F2-25B9-4B16-858A-069D8E2BF3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660525"/>
            <a:ext cx="6559550" cy="45291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追踪与掌握最新技术动态</a:t>
            </a: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定制热点技术信息推送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掌握机构研究动态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掌握权威研究人员最新进展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内容提醒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订阅期刊、会议、标准、电子书更新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131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C848036-1474-405B-AEDA-A5427BB3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0" y="1184275"/>
            <a:ext cx="11501438" cy="5099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9395" name="标题 1">
            <a:extLst>
              <a:ext uri="{FF2B5EF4-FFF2-40B4-BE49-F238E27FC236}">
                <a16:creationId xmlns:a16="http://schemas.microsoft.com/office/drawing/2014/main" xmlns="" id="{1D103532-ED2F-44D9-B9AE-FB67E052D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850" y="387350"/>
            <a:ext cx="7772400" cy="6858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检索提醒：针对检索式进行订阅提醒</a:t>
            </a: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xmlns="" id="{0F5F1EF5-9262-469B-A5FE-A7B580DEA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3429000"/>
            <a:ext cx="1524000" cy="213360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>
            <a:extLst>
              <a:ext uri="{FF2B5EF4-FFF2-40B4-BE49-F238E27FC236}">
                <a16:creationId xmlns:a16="http://schemas.microsoft.com/office/drawing/2014/main" xmlns="" id="{D3AE1891-A05C-44B6-9477-3398615B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1675" b="9550"/>
          <a:stretch>
            <a:fillRect/>
          </a:stretch>
        </p:blipFill>
        <p:spPr bwMode="auto">
          <a:xfrm>
            <a:off x="547688" y="457200"/>
            <a:ext cx="11096625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0CF4080-BFA3-45C9-B41D-C097601C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377950"/>
            <a:ext cx="2133600" cy="3540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1F15D2-F2D6-40E3-8E7F-B83EC2EC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1062672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xmlns="" id="{B0AB0466-D1FF-4BF5-BE77-A1D6DAEC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52863"/>
            <a:ext cx="54864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订阅期刊、会议、标准、电子书更新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5968E3B9-1ED7-4ED1-863E-2C78C7675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36850"/>
            <a:ext cx="6172200" cy="5111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6D508C8-09AD-49ED-A92C-FB2BE80E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0238"/>
            <a:ext cx="106267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12F4ACA4-93E7-43B9-A704-BBAF3E24F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713038"/>
            <a:ext cx="1714500" cy="5095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xmlns="" id="{2E78CDB5-2270-4784-8A0E-4972EBE46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3175000"/>
            <a:ext cx="5486400" cy="5095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查看、管理已经订阅的检索提醒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>
            <a:extLst>
              <a:ext uri="{FF2B5EF4-FFF2-40B4-BE49-F238E27FC236}">
                <a16:creationId xmlns:a16="http://schemas.microsoft.com/office/drawing/2014/main" xmlns="" id="{EC0C7AE7-58FE-4D3C-BBE7-7256C6B6A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652463"/>
            <a:ext cx="8153400" cy="881062"/>
          </a:xfrm>
          <a:ln/>
        </p:spPr>
        <p:txBody>
          <a:bodyPr/>
          <a:lstStyle/>
          <a:p>
            <a:r>
              <a:rPr altLang="zh-CN" sz="3200" i="1">
                <a:latin typeface="微软雅黑" panose="020B0503020204020204" pitchFamily="34" charset="-122"/>
                <a:ea typeface="微软雅黑" panose="020B0503020204020204" pitchFamily="34" charset="-122"/>
              </a:rPr>
              <a:t>MyXplore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App—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随时随地掌握前沿资讯</a:t>
            </a:r>
          </a:p>
        </p:txBody>
      </p:sp>
      <p:sp>
        <p:nvSpPr>
          <p:cNvPr id="62467" name="内容占位符 2">
            <a:extLst>
              <a:ext uri="{FF2B5EF4-FFF2-40B4-BE49-F238E27FC236}">
                <a16:creationId xmlns:a16="http://schemas.microsoft.com/office/drawing/2014/main" xmlns="" id="{4A3880C3-E2E7-4572-BF32-7717A597DF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1697038"/>
            <a:ext cx="7772400" cy="4114800"/>
          </a:xfrm>
        </p:spPr>
        <p:txBody>
          <a:bodyPr/>
          <a:lstStyle/>
          <a:p>
            <a:r>
              <a:rPr lang="en-US" altLang="zh-CN"/>
              <a:t>iTunes App Store</a:t>
            </a:r>
          </a:p>
          <a:p>
            <a:r>
              <a:rPr lang="en-US" altLang="zh-CN"/>
              <a:t>Google Play</a:t>
            </a:r>
          </a:p>
          <a:p>
            <a:r>
              <a:rPr lang="en-US" altLang="zh-CN"/>
              <a:t>Android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腾讯应用宝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360</a:t>
            </a:r>
            <a:r>
              <a:rPr lang="zh-CN" altLang="en-US" sz="2400"/>
              <a:t>手机助手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百度手机助手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小米应用商店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oppo/vivo</a:t>
            </a:r>
            <a:r>
              <a:rPr lang="zh-CN" altLang="en-US" sz="2400"/>
              <a:t>应用商店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……</a:t>
            </a:r>
            <a:endParaRPr lang="zh-CN" altLang="en-US" sz="2400"/>
          </a:p>
          <a:p>
            <a:pPr>
              <a:buFont typeface="Wingdings" panose="05000000000000000000" pitchFamily="2" charset="2"/>
              <a:buNone/>
            </a:pPr>
            <a:endParaRPr lang="en-US" altLang="zh-CN"/>
          </a:p>
        </p:txBody>
      </p:sp>
      <p:pic>
        <p:nvPicPr>
          <p:cNvPr id="62468" name="图片 3">
            <a:extLst>
              <a:ext uri="{FF2B5EF4-FFF2-40B4-BE49-F238E27FC236}">
                <a16:creationId xmlns:a16="http://schemas.microsoft.com/office/drawing/2014/main" xmlns="" id="{891C7DC1-F1AD-46ED-98EF-495AC8E9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1506538"/>
            <a:ext cx="2514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文本框 104">
            <a:extLst>
              <a:ext uri="{FF2B5EF4-FFF2-40B4-BE49-F238E27FC236}">
                <a16:creationId xmlns:a16="http://schemas.microsoft.com/office/drawing/2014/main" xmlns="" id="{146540B2-04DE-4474-8FAD-DDCBAF68F8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2819400"/>
            <a:ext cx="11125200" cy="230822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</a:t>
            </a:r>
            <a:r>
              <a:rPr lang="en-US" altLang="zh-CN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endParaRPr lang="en-US" altLang="zh-CN" sz="7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7200" b="1">
                <a:latin typeface="微软雅黑" panose="020B0503020204020204" pitchFamily="34" charset="-122"/>
                <a:ea typeface="微软雅黑" panose="020B0503020204020204" pitchFamily="34" charset="-122"/>
              </a:rPr>
              <a:t>投稿流程与注意事项</a:t>
            </a:r>
            <a:endParaRPr lang="zh-CN" altLang="en-US" sz="4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xmlns="" id="{860E456A-195D-42F6-80B1-C2C494136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98475"/>
            <a:ext cx="8229600" cy="979488"/>
          </a:xfrm>
          <a:ln/>
        </p:spPr>
        <p:txBody>
          <a:bodyPr/>
          <a:lstStyle/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期刊</a:t>
            </a: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/>
            </a:r>
            <a:br>
              <a:rPr sz="32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</a:br>
            <a:endParaRPr sz="32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5539" name="Rounded Rectangle 16">
            <a:extLst>
              <a:ext uri="{FF2B5EF4-FFF2-40B4-BE49-F238E27FC236}">
                <a16:creationId xmlns:a16="http://schemas.microsoft.com/office/drawing/2014/main" xmlns="" id="{BCE9AE42-47C8-4759-80DC-736B5C9FE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1905000"/>
            <a:ext cx="3762375" cy="23987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</p:txBody>
      </p:sp>
      <p:sp>
        <p:nvSpPr>
          <p:cNvPr id="65540" name="Rectangle 17">
            <a:extLst>
              <a:ext uri="{FF2B5EF4-FFF2-40B4-BE49-F238E27FC236}">
                <a16:creationId xmlns:a16="http://schemas.microsoft.com/office/drawing/2014/main" xmlns="" id="{975A5AB0-BEF7-4FC9-A020-8CCF94690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12975"/>
            <a:ext cx="37496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0000">
                <a:solidFill>
                  <a:schemeClr val="bg1"/>
                </a:solidFill>
              </a:rPr>
              <a:t>190+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200">
                <a:solidFill>
                  <a:schemeClr val="bg1"/>
                </a:solidFill>
              </a:rPr>
              <a:t>Journals, Transactions, Magazines</a:t>
            </a:r>
          </a:p>
        </p:txBody>
      </p:sp>
      <p:pic>
        <p:nvPicPr>
          <p:cNvPr id="9" name="Picture 8" descr="http://ieeexplore.ieee.org/ielx5/42/5968123/5968123.jpg">
            <a:extLst>
              <a:ext uri="{FF2B5EF4-FFF2-40B4-BE49-F238E27FC236}">
                <a16:creationId xmlns:a16="http://schemas.microsoft.com/office/drawing/2014/main" xmlns="" id="{386F10C1-0FAE-45D0-9707-A9496CED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4663" y="4556125"/>
            <a:ext cx="730250" cy="91440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16" descr="http://s1.gigaimg.com/avaxhome/47/45/001a4547_medium.jpeg">
            <a:extLst>
              <a:ext uri="{FF2B5EF4-FFF2-40B4-BE49-F238E27FC236}">
                <a16:creationId xmlns:a16="http://schemas.microsoft.com/office/drawing/2014/main" xmlns="" id="{02A646E4-663C-417D-95D1-D92EB822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2488" y="4638675"/>
            <a:ext cx="838200" cy="106045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5543" name="Picture 12">
            <a:extLst>
              <a:ext uri="{FF2B5EF4-FFF2-40B4-BE49-F238E27FC236}">
                <a16:creationId xmlns:a16="http://schemas.microsoft.com/office/drawing/2014/main" xmlns="" id="{329118E2-2FC6-415E-B84B-ECB12D22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4673600"/>
            <a:ext cx="1100138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Signal Processing Magazine, IEEE">
            <a:extLst>
              <a:ext uri="{FF2B5EF4-FFF2-40B4-BE49-F238E27FC236}">
                <a16:creationId xmlns:a16="http://schemas.microsoft.com/office/drawing/2014/main" xmlns="" id="{1A33074F-4137-49E4-8281-64A652445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0750" y="4830763"/>
            <a:ext cx="1087438" cy="1484312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5545" name="文本框 1">
            <a:extLst>
              <a:ext uri="{FF2B5EF4-FFF2-40B4-BE49-F238E27FC236}">
                <a16:creationId xmlns:a16="http://schemas.microsoft.com/office/drawing/2014/main" xmlns="" id="{482F58EF-A754-43CE-B85B-310E031D6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17838"/>
            <a:ext cx="2525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SCI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基本均被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</a:p>
        </p:txBody>
      </p:sp>
    </p:spTree>
  </p:cSld>
  <p:clrMapOvr>
    <a:masterClrMapping/>
  </p:clrMapOvr>
  <p:transition spd="med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xmlns="" id="{F5C7A242-42E2-47E6-806B-F5DC1E9B3EAA}"/>
              </a:ext>
            </a:extLst>
          </p:cNvPr>
          <p:cNvSpPr/>
          <p:nvPr/>
        </p:nvSpPr>
        <p:spPr>
          <a:xfrm>
            <a:off x="2030413" y="1520825"/>
            <a:ext cx="2501900" cy="500063"/>
          </a:xfrm>
          <a:prstGeom prst="snip1Rect">
            <a:avLst>
              <a:gd name="adj" fmla="val 40164"/>
            </a:avLst>
          </a:prstGeom>
          <a:solidFill>
            <a:srgbClr val="0066A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EB4E7F-0A44-4CE9-8CD3-8397BF613EF3}"/>
              </a:ext>
            </a:extLst>
          </p:cNvPr>
          <p:cNvSpPr/>
          <p:nvPr/>
        </p:nvSpPr>
        <p:spPr>
          <a:xfrm>
            <a:off x="2019300" y="2144713"/>
            <a:ext cx="8191500" cy="30765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3558" name="Rectangle 3">
            <a:extLst>
              <a:ext uri="{FF2B5EF4-FFF2-40B4-BE49-F238E27FC236}">
                <a16:creationId xmlns:a16="http://schemas.microsoft.com/office/drawing/2014/main" xmlns="" id="{127288B9-D850-4900-98A2-9D7720045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2209800" y="2116138"/>
            <a:ext cx="9659938" cy="3328987"/>
          </a:xfrm>
        </p:spPr>
        <p:txBody>
          <a:bodyPr lIns="0" tIns="0" rIns="0" bIns="0">
            <a:normAutofit/>
          </a:bodyPr>
          <a:lstStyle/>
          <a:p>
            <a:pPr marL="0" indent="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2</a:t>
            </a: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7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</a:t>
            </a: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30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Electrical and Electronic Engineering </a:t>
            </a:r>
          </a:p>
          <a:p>
            <a:pPr marL="0" indent="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21 of the top 25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Telecommunications 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5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Automation &amp; Control Systems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Information Systems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Hardware &amp; Architecture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Software Engineering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Clr>
                <a:srgbClr val="808080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3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rgbClr val="000000">
                    <a:lumMod val="75000"/>
                  </a:srgbClr>
                </a:solidFill>
                <a:ea typeface="ＭＳ Ｐゴシック"/>
                <a:cs typeface="ＭＳ Ｐゴシック"/>
              </a:rPr>
              <a:t>journals in Computer Science, Artificial Intelligence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xmlns="" id="{13BDF70A-F09E-4C9B-BD50-89075BC8FB2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81200" y="469900"/>
            <a:ext cx="8382000" cy="94615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>
            <a:lvl1pPr marL="838200" indent="-8382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None/>
              <a:defRPr/>
            </a:pPr>
            <a:r>
              <a:rPr lang="en-US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quality makes an impact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Clarivate Analytics Journal Citation Reports</a:t>
            </a:r>
            <a:r>
              <a:rPr lang="en-US" altLang="en-US" sz="18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®</a:t>
            </a:r>
            <a:r>
              <a: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by Impact Factor</a:t>
            </a:r>
            <a:endParaRPr lang="en-US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None/>
              <a:defRPr/>
            </a:pPr>
            <a:endParaRPr lang="en-US" altLang="en-US" sz="3200" dirty="0">
              <a:solidFill>
                <a:srgbClr val="0066A1"/>
              </a:solidFill>
              <a:latin typeface="Verdana" panose="020B0604030504040204" pitchFamily="34" charset="0"/>
            </a:endParaRPr>
          </a:p>
        </p:txBody>
      </p:sp>
      <p:sp>
        <p:nvSpPr>
          <p:cNvPr id="67590" name="Rectangle 3">
            <a:extLst>
              <a:ext uri="{FF2B5EF4-FFF2-40B4-BE49-F238E27FC236}">
                <a16:creationId xmlns:a16="http://schemas.microsoft.com/office/drawing/2014/main" xmlns="" id="{A9522447-040A-4B60-A6CF-C2D2A5EA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1519238"/>
            <a:ext cx="2079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700" b="1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IEEE publishes:</a:t>
            </a:r>
          </a:p>
        </p:txBody>
      </p:sp>
      <p:sp>
        <p:nvSpPr>
          <p:cNvPr id="67591" name="Text Box 4">
            <a:extLst>
              <a:ext uri="{FF2B5EF4-FFF2-40B4-BE49-F238E27FC236}">
                <a16:creationId xmlns:a16="http://schemas.microsoft.com/office/drawing/2014/main" xmlns="" id="{1A45FADA-4A8C-44DE-BF96-4B0FDD995CDC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30413" y="5773738"/>
            <a:ext cx="7265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Tx/>
              <a:buNone/>
            </a:pP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Based on the 201</a:t>
            </a:r>
            <a:r>
              <a:rPr lang="en-US" altLang="zh-CN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9</a:t>
            </a: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 study released June 20</a:t>
            </a:r>
            <a:r>
              <a:rPr lang="en-US" altLang="zh-CN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20</a:t>
            </a:r>
            <a:endParaRPr lang="en-US" altLang="en-US" sz="1200">
              <a:solidFill>
                <a:srgbClr val="737373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More info: www.ieee.org/publications/subscriptions/journal-citations.html</a:t>
            </a:r>
            <a:endParaRPr lang="en-US" altLang="en-US" sz="1400">
              <a:solidFill>
                <a:srgbClr val="404040"/>
              </a:solidFill>
              <a:ea typeface="宋体" panose="02010600030101010101" pitchFamily="2" charset="-122"/>
            </a:endParaRPr>
          </a:p>
        </p:txBody>
      </p:sp>
      <p:sp>
        <p:nvSpPr>
          <p:cNvPr id="67592" name="Rectangle 12">
            <a:extLst>
              <a:ext uri="{FF2B5EF4-FFF2-40B4-BE49-F238E27FC236}">
                <a16:creationId xmlns:a16="http://schemas.microsoft.com/office/drawing/2014/main" xmlns="" id="{331FBE97-E7B6-4048-8676-4A32F150A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75" y="5356225"/>
            <a:ext cx="559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0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Clarivate Analytics Journal Citation Reports presents quantifiable statistical data that provides a systematic, objective way to evaluate the world’s leading journals.</a:t>
            </a:r>
          </a:p>
        </p:txBody>
      </p:sp>
      <p:sp>
        <p:nvSpPr>
          <p:cNvPr id="67593" name="Slide Number Placeholder 4">
            <a:extLst>
              <a:ext uri="{FF2B5EF4-FFF2-40B4-BE49-F238E27FC236}">
                <a16:creationId xmlns:a16="http://schemas.microsoft.com/office/drawing/2014/main" xmlns="" id="{DCFEF791-F1CA-4DDE-AD4E-3148384D0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5175" y="6278563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5DD2323-54CD-41A4-A87D-A3926A465679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>
            <a:extLst>
              <a:ext uri="{FF2B5EF4-FFF2-40B4-BE49-F238E27FC236}">
                <a16:creationId xmlns:a16="http://schemas.microsoft.com/office/drawing/2014/main" xmlns="" id="{4A4D57F1-5C1D-4D30-8F27-D51AE792C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588963"/>
            <a:ext cx="7772400" cy="609600"/>
          </a:xfrm>
          <a:ln/>
        </p:spPr>
        <p:txBody>
          <a:bodyPr/>
          <a:lstStyle/>
          <a:p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电气电子领域 </a:t>
            </a:r>
            <a:r>
              <a:rPr lang="zh-CN"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高被引期刊</a:t>
            </a:r>
            <a:r>
              <a:rPr altLang="zh-CN" sz="3200"/>
              <a:t/>
            </a:r>
            <a:br>
              <a:rPr altLang="zh-CN" sz="3200"/>
            </a:br>
            <a:endParaRPr lang="zh-CN" sz="3200"/>
          </a:p>
        </p:txBody>
      </p:sp>
      <p:sp>
        <p:nvSpPr>
          <p:cNvPr id="69635" name="内容占位符 2">
            <a:extLst>
              <a:ext uri="{FF2B5EF4-FFF2-40B4-BE49-F238E27FC236}">
                <a16:creationId xmlns:a16="http://schemas.microsoft.com/office/drawing/2014/main" xmlns="" id="{31B796B0-C441-43AD-8B0F-CA949DA6F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8800" y="1492250"/>
            <a:ext cx="5842000" cy="4572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IEEE Transactions on Pattern Analysis and Machine Intelligence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IEEE Industrial Electronics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IEEE Journal on Selected Areas in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IEEE Wireless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IEEE Signal Processing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IEEE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 Proceedings of the IEEE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 IEEE Internet of Things Journal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IEEE Transactions on Fuzzy Systems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 IEEE Transactions on Image Processing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 IEEE Network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 IEEE Transactions on Neural Networks and Learning Systems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 IEEE Transactions on Smart Grid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15. IEEE Vehicular Technology Magazine</a:t>
            </a:r>
          </a:p>
        </p:txBody>
      </p:sp>
      <p:sp>
        <p:nvSpPr>
          <p:cNvPr id="69636" name="矩形 1">
            <a:extLst>
              <a:ext uri="{FF2B5EF4-FFF2-40B4-BE49-F238E27FC236}">
                <a16:creationId xmlns:a16="http://schemas.microsoft.com/office/drawing/2014/main" xmlns="" id="{F034123E-713A-44D0-A995-171E5B483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57338"/>
            <a:ext cx="541020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 IEEE Transactions on Industrial Electronics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 IEEE Transactions on Sustainable Energy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 IEEE Transactions on Wireless Communications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21. IEEE Transactions on Medical Imaging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22. IEEE Transactions on Power Electronics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 IEEE Transactions on Intelligent Transportation Systems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24. IEEE Transactions on Software Engineering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 IEEE Transactions on Power Systems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26. IEEE Transactions on Information Forensics and Security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27. IEEE Transactions on Geoscience and Remote Sensing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28. IEEE/ASME Transactions on Mechatronics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29. IEEE Transactions on Communications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30. IEEE Transactions on Automatic Control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5">
            <a:extLst>
              <a:ext uri="{FF2B5EF4-FFF2-40B4-BE49-F238E27FC236}">
                <a16:creationId xmlns:a16="http://schemas.microsoft.com/office/drawing/2014/main" xmlns="" id="{46D88422-650F-4D99-BD40-A95DF1EC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3200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0" b="1"/>
              <a:t>IEEE</a:t>
            </a:r>
            <a:r>
              <a:rPr lang="zh-CN" altLang="en-US" sz="8000" b="1"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</a:p>
        </p:txBody>
      </p:sp>
    </p:spTree>
  </p:cSld>
  <p:clrMapOvr>
    <a:masterClrMapping/>
  </p:clrMapOvr>
  <p:transition spd="med">
    <p:cover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>
            <a:extLst>
              <a:ext uri="{FF2B5EF4-FFF2-40B4-BE49-F238E27FC236}">
                <a16:creationId xmlns:a16="http://schemas.microsoft.com/office/drawing/2014/main" xmlns="" id="{524FD833-717C-4B26-88A5-229184DC6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609600"/>
          </a:xfrm>
          <a:ln/>
        </p:spPr>
        <p:txBody>
          <a:bodyPr/>
          <a:lstStyle/>
          <a:p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通信领域 </a:t>
            </a:r>
            <a:r>
              <a:rPr lang="zh-CN"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高被引期刊</a:t>
            </a:r>
            <a:r>
              <a:rPr altLang="zh-CN" sz="3200"/>
              <a:t/>
            </a:r>
            <a:br>
              <a:rPr altLang="zh-CN" sz="3200"/>
            </a:br>
            <a:endParaRPr lang="zh-CN" sz="3200"/>
          </a:p>
        </p:txBody>
      </p:sp>
      <p:sp>
        <p:nvSpPr>
          <p:cNvPr id="71683" name="内容占位符 2">
            <a:extLst>
              <a:ext uri="{FF2B5EF4-FFF2-40B4-BE49-F238E27FC236}">
                <a16:creationId xmlns:a16="http://schemas.microsoft.com/office/drawing/2014/main" xmlns="" id="{955207CA-BB6B-440F-950B-5A64F2E1D6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5257800" cy="40846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IEEE Communications Surveys and Tutorials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IEEE Journal on Selected Areas in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IEEE Wireless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IEEE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IEEE Internet of Things Journal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IEEE Network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IEEE Vehicular Technology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 IEEE Transactions on Wireless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 IEEE Transactions on Multimedia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IEEE Transactions on Emerging Topics in Computing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 IEEE Transactions on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 IEEE Transactions on Vehicular Technology</a:t>
            </a:r>
          </a:p>
        </p:txBody>
      </p:sp>
      <p:sp>
        <p:nvSpPr>
          <p:cNvPr id="71684" name="矩形 1">
            <a:extLst>
              <a:ext uri="{FF2B5EF4-FFF2-40B4-BE49-F238E27FC236}">
                <a16:creationId xmlns:a16="http://schemas.microsoft.com/office/drawing/2014/main" xmlns="" id="{AC925B08-F73C-42DD-AB89-64BF42D88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752600"/>
            <a:ext cx="6096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 IEEE Transactions on Mobile Computing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 IEEE Wireless Communications Letters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 IEEE Transactions on Cognitive Communications and Networking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 IEEE Pervasive Computing Magazine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21. IEEE Transactions on Antennas And Propagation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 Journal of Lightwave Technology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 IEEE Consumer Electronics Magazine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24. IEEE Systems Journal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 IEEE Antennas and Propagation Magazine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内容占位符 2">
            <a:extLst>
              <a:ext uri="{FF2B5EF4-FFF2-40B4-BE49-F238E27FC236}">
                <a16:creationId xmlns:a16="http://schemas.microsoft.com/office/drawing/2014/main" xmlns="" id="{5AF52159-B405-4BB4-BD09-A047AA739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381000"/>
            <a:ext cx="8458200" cy="593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计算机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Science—Hardware &amp; Architecture </a:t>
            </a:r>
            <a:b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Wireless Communications Magazine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Network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Neural Networks and Learning Systems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Dependable and Secure Computing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Science—Software Engineering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Dependable and Secure Computing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Software Engineering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Multimedia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ComputerScience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—Information Systems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Communications Surveys and Tutorials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Wireless Communications Magazine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Internet of Things Journal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Network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Science—Artificial Intelligence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Transactions on Pattern Analysis and Machine Intelligence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Evolutionary Computation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Cybernetics</a:t>
            </a:r>
          </a:p>
        </p:txBody>
      </p:sp>
    </p:spTree>
  </p:cSld>
  <p:clrMapOvr>
    <a:masterClrMapping/>
  </p:clrMapOvr>
  <p:transition spd="med">
    <p:cover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内容占位符 2">
            <a:extLst>
              <a:ext uri="{FF2B5EF4-FFF2-40B4-BE49-F238E27FC236}">
                <a16:creationId xmlns:a16="http://schemas.microsoft.com/office/drawing/2014/main" xmlns="" id="{57168A85-714D-466E-9AD9-855B9B6913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533400"/>
            <a:ext cx="8458200" cy="593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自动化控制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Automation and Control Systems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Transactions on Cybernetics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Transactions on Systems, Man, and Cybernetics: Systems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Industrial Informatics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Industrial Electronics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Control Systems Magazine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Science &amp; Photographic Technology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Geoscience and Remote Sensing Magazine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Medical Imaging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Geoscience and Remote Sensing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Science &amp; Photographic Technology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 Geoscience and Remote Sensing Magazine</a:t>
            </a:r>
            <a:b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Medical Imaging </a:t>
            </a:r>
            <a:b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Geoscience and Remote Sensing</a:t>
            </a:r>
          </a:p>
          <a:p>
            <a:pPr>
              <a:defRPr/>
            </a:pP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13">
            <a:extLst>
              <a:ext uri="{FF2B5EF4-FFF2-40B4-BE49-F238E27FC236}">
                <a16:creationId xmlns:a16="http://schemas.microsoft.com/office/drawing/2014/main" xmlns="" id="{8EC8CD0A-E402-4346-8F63-471EBEEE2F21}"/>
              </a:ext>
            </a:extLst>
          </p:cNvPr>
          <p:cNvSpPr txBox="1">
            <a:spLocks/>
          </p:cNvSpPr>
          <p:nvPr/>
        </p:nvSpPr>
        <p:spPr bwMode="auto">
          <a:xfrm>
            <a:off x="884238" y="990600"/>
            <a:ext cx="8501062" cy="5346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New Periodicals for 2020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of Emerging and Selected Topics in Industrial Electronics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on Selected Areas in Information Theory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of the Electron Devices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Antennas and Propagation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Circuits and Systems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Communications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Computer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Engineering in Medicine and Biology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Industrial Electronics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Industry Applications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Intelligent Transportation Systems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Nanotechnology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Access Journal of Power and Energy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Power Electronics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Signal Processing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Solid-State Circuits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Vehicular Technology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Magnetics Letters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Transactions on Artificial Intelligence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Transactions on Technology and Society</a:t>
            </a:r>
          </a:p>
        </p:txBody>
      </p:sp>
      <p:sp>
        <p:nvSpPr>
          <p:cNvPr id="77827" name="Title 1">
            <a:extLst>
              <a:ext uri="{FF2B5EF4-FFF2-40B4-BE49-F238E27FC236}">
                <a16:creationId xmlns:a16="http://schemas.microsoft.com/office/drawing/2014/main" xmlns="" id="{CDBF26D7-F7E2-4F19-86EB-DBE6740EC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4238" y="274638"/>
            <a:ext cx="7886700" cy="554037"/>
          </a:xfrm>
          <a:ln/>
        </p:spPr>
        <p:txBody>
          <a:bodyPr/>
          <a:lstStyle/>
          <a:p>
            <a:r>
              <a:rPr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新刊</a:t>
            </a:r>
            <a:endParaRPr sz="28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标题 1">
            <a:extLst>
              <a:ext uri="{FF2B5EF4-FFF2-40B4-BE49-F238E27FC236}">
                <a16:creationId xmlns:a16="http://schemas.microsoft.com/office/drawing/2014/main" xmlns="" id="{21AB30D2-94CF-4F55-8C69-8A69F61B4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0875" y="560388"/>
            <a:ext cx="7772400" cy="7112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</a:p>
        </p:txBody>
      </p:sp>
      <p:sp>
        <p:nvSpPr>
          <p:cNvPr id="79875" name="内容占位符 2">
            <a:extLst>
              <a:ext uri="{FF2B5EF4-FFF2-40B4-BE49-F238E27FC236}">
                <a16:creationId xmlns:a16="http://schemas.microsoft.com/office/drawing/2014/main" xmlns="" id="{11D011AC-B49D-4B60-98A4-F6435BCB98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0875" y="1295400"/>
            <a:ext cx="4387850" cy="39624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zh-CN" sz="1800" b="1">
                <a:solidFill>
                  <a:srgbClr val="D53700"/>
                </a:solidFill>
              </a:rPr>
              <a:t>Journals</a:t>
            </a:r>
            <a:r>
              <a:rPr lang="en-US" altLang="zh-CN" sz="1800"/>
              <a:t>, </a:t>
            </a:r>
            <a:r>
              <a:rPr lang="en-US" altLang="zh-CN" sz="1800" b="1">
                <a:solidFill>
                  <a:srgbClr val="D53700"/>
                </a:solidFill>
              </a:rPr>
              <a:t>Transactions</a:t>
            </a:r>
            <a:r>
              <a:rPr lang="en-US" altLang="zh-CN" sz="1800"/>
              <a:t>, and </a:t>
            </a:r>
            <a:r>
              <a:rPr lang="en-US" altLang="zh-CN" sz="1800" b="1">
                <a:solidFill>
                  <a:srgbClr val="D53700"/>
                </a:solidFill>
              </a:rPr>
              <a:t>Letters</a:t>
            </a:r>
            <a:r>
              <a:rPr lang="en-US" altLang="zh-CN" sz="1800"/>
              <a:t> are the primary means for publishing technical papers concerning original work in IEEE fields of interest. </a:t>
            </a:r>
          </a:p>
          <a:p>
            <a:pPr lvl="1" algn="just"/>
            <a:r>
              <a:rPr lang="en-US" altLang="zh-CN" sz="1600"/>
              <a:t>The primary purpose of Journals, Transactions, and Letters is to disclose and provide a permanent archival record of original technical work that advances the state of the art or provides novel insights. </a:t>
            </a:r>
          </a:p>
          <a:p>
            <a:pPr lvl="1" algn="just"/>
            <a:r>
              <a:rPr lang="en-US" altLang="zh-CN" sz="1600"/>
              <a:t>Letters are for the publication of brief papers, usually three to four pages in length. </a:t>
            </a:r>
          </a:p>
          <a:p>
            <a:endParaRPr lang="en-US" altLang="zh-CN" sz="18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7D35160-5DF2-42E9-AC40-DA0A3C6B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6200" y="1430338"/>
            <a:ext cx="2105025" cy="2770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5453CF-8595-4742-AA26-C1E3B652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7725" y="1747838"/>
            <a:ext cx="1954213" cy="27257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05C8B35-D43B-42DF-8B1C-9B8F8041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2057400"/>
            <a:ext cx="1903413" cy="2855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标题 1">
            <a:extLst>
              <a:ext uri="{FF2B5EF4-FFF2-40B4-BE49-F238E27FC236}">
                <a16:creationId xmlns:a16="http://schemas.microsoft.com/office/drawing/2014/main" xmlns="" id="{FFFB04BD-850C-486D-92A4-DFCD02C83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41338"/>
            <a:ext cx="7772400" cy="650875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  <p:sp>
        <p:nvSpPr>
          <p:cNvPr id="80899" name="内容占位符 2">
            <a:extLst>
              <a:ext uri="{FF2B5EF4-FFF2-40B4-BE49-F238E27FC236}">
                <a16:creationId xmlns:a16="http://schemas.microsoft.com/office/drawing/2014/main" xmlns="" id="{C46845A8-0D37-44DC-BA43-83606EA96B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4191000" cy="4114800"/>
          </a:xfrm>
        </p:spPr>
        <p:txBody>
          <a:bodyPr/>
          <a:lstStyle/>
          <a:p>
            <a:pPr algn="just"/>
            <a:r>
              <a:rPr lang="en-US" altLang="zh-CN" sz="2000" b="1">
                <a:solidFill>
                  <a:srgbClr val="D53700"/>
                </a:solidFill>
              </a:rPr>
              <a:t>Magazines</a:t>
            </a:r>
            <a:r>
              <a:rPr lang="en-US" altLang="zh-CN" sz="2000"/>
              <a:t> are characterized by regular and continuing issues with significant technical content in addition to general news and regular columns</a:t>
            </a:r>
          </a:p>
          <a:p>
            <a:pPr lvl="1"/>
            <a:r>
              <a:rPr lang="en-US" altLang="zh-CN" sz="1800"/>
              <a:t>IEEE Communications Magazine</a:t>
            </a:r>
          </a:p>
          <a:p>
            <a:pPr lvl="1"/>
            <a:r>
              <a:rPr lang="en-US" altLang="zh-CN" sz="1800"/>
              <a:t>IEEE Microwave Magazine</a:t>
            </a:r>
            <a:endParaRPr lang="zh-CN" altLang="zh-CN" sz="1800"/>
          </a:p>
          <a:p>
            <a:pPr lvl="1" eaLnBrk="1" fontAlgn="ctr" hangingPunct="1"/>
            <a:r>
              <a:rPr lang="it-IT" altLang="zh-CN" sz="1800"/>
              <a:t>IEEE  Signal Processing Magazine </a:t>
            </a:r>
            <a:endParaRPr lang="zh-CN" altLang="zh-CN" sz="1800"/>
          </a:p>
          <a:p>
            <a:pPr lvl="1" eaLnBrk="1" fontAlgn="ctr" hangingPunct="1"/>
            <a:r>
              <a:rPr lang="fr-FR" altLang="zh-CN" sz="1800"/>
              <a:t>IEEE Instrumentation &amp; Measurement Magazine </a:t>
            </a:r>
          </a:p>
          <a:p>
            <a:pPr lvl="1" eaLnBrk="1" fontAlgn="ctr" hangingPunct="1"/>
            <a:r>
              <a:rPr lang="fr-FR" altLang="zh-CN" sz="1800"/>
              <a:t>......</a:t>
            </a:r>
            <a:endParaRPr lang="zh-CN" altLang="zh-CN" sz="1800"/>
          </a:p>
          <a:p>
            <a:endParaRPr lang="en-US" altLang="zh-CN" sz="2000"/>
          </a:p>
          <a:p>
            <a:endParaRPr lang="en-US" altLang="zh-CN" sz="2000"/>
          </a:p>
          <a:p>
            <a:endParaRPr lang="zh-CN" altLang="en-US" sz="2000"/>
          </a:p>
          <a:p>
            <a:endParaRPr lang="zh-CN" altLang="en-US" sz="20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E215633-6F19-4CD8-A104-FCA954C5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0150" y="2273300"/>
            <a:ext cx="2085975" cy="286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588FB2EF-75C1-4255-A134-7F3E23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590800"/>
            <a:ext cx="2057400" cy="282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9CD5A34A-AF99-4F35-93DC-42E6D074C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25" y="3008313"/>
            <a:ext cx="1998663" cy="27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标题 1">
            <a:extLst>
              <a:ext uri="{FF2B5EF4-FFF2-40B4-BE49-F238E27FC236}">
                <a16:creationId xmlns:a16="http://schemas.microsoft.com/office/drawing/2014/main" xmlns="" id="{5C19B32C-1287-44C9-84C6-E3CE68C1B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533400"/>
            <a:ext cx="8915400" cy="1143000"/>
          </a:xfrm>
          <a:ln/>
        </p:spPr>
        <p:txBody>
          <a:bodyPr/>
          <a:lstStyle/>
          <a:p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altLang="zh-CN" sz="2800" i="1">
                <a:latin typeface="微软雅黑" panose="020B0503020204020204" pitchFamily="34" charset="-122"/>
                <a:ea typeface="微软雅黑" panose="020B0503020204020204" pitchFamily="34" charset="-122"/>
              </a:rPr>
              <a:t>Publication Recommender</a:t>
            </a:r>
            <a:r>
              <a:rPr altLang="zh-CN" sz="2800" i="1" baseline="30000">
                <a:latin typeface="微软雅黑" panose="020B0503020204020204" pitchFamily="34" charset="-122"/>
                <a:ea typeface="微软雅黑" panose="020B0503020204020204" pitchFamily="34" charset="-122"/>
              </a:rPr>
              <a:t>™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5" name="矩形 3">
            <a:extLst>
              <a:ext uri="{FF2B5EF4-FFF2-40B4-BE49-F238E27FC236}">
                <a16:creationId xmlns:a16="http://schemas.microsoft.com/office/drawing/2014/main" xmlns="" id="{274EACF1-0564-4653-B47B-C3C8062DA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943600"/>
            <a:ext cx="66294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rgbClr val="000000"/>
                </a:solidFill>
                <a:hlinkClick r:id="rId3"/>
              </a:rPr>
              <a:t>http://publication-recommender.ieee.org/home</a:t>
            </a:r>
            <a:r>
              <a:rPr lang="en-US" altLang="zh-CN" sz="2400">
                <a:solidFill>
                  <a:srgbClr val="000000"/>
                </a:solidFill>
              </a:rPr>
              <a:t> </a:t>
            </a:r>
            <a:endParaRPr lang="zh-CN" altLang="en-US" sz="2400">
              <a:solidFill>
                <a:srgbClr val="000000"/>
              </a:solidFill>
            </a:endParaRP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xmlns="" id="{163D5EDB-9993-4A92-9407-0B9782B355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76400" y="1371600"/>
            <a:ext cx="8863013" cy="41910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43DACDC-5D81-4243-8EE6-0DCF50BF9AC6}"/>
              </a:ext>
            </a:extLst>
          </p:cNvPr>
          <p:cNvSpPr/>
          <p:nvPr/>
        </p:nvSpPr>
        <p:spPr bwMode="auto">
          <a:xfrm>
            <a:off x="6934200" y="1219200"/>
            <a:ext cx="1295400" cy="533400"/>
          </a:xfrm>
          <a:prstGeom prst="rect">
            <a:avLst/>
          </a:prstGeom>
          <a:solidFill>
            <a:schemeClr val="accent3"/>
          </a:solidFill>
          <a:ln w="38100" algn="ctr">
            <a:solidFill>
              <a:schemeClr val="accent3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F6D379F-A4D7-4F16-8726-D58FEC13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219200"/>
            <a:ext cx="9144000" cy="44719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标题 1">
            <a:extLst>
              <a:ext uri="{FF2B5EF4-FFF2-40B4-BE49-F238E27FC236}">
                <a16:creationId xmlns:a16="http://schemas.microsoft.com/office/drawing/2014/main" xmlns="" id="{2B3EA4B3-400A-4521-9125-29454D8B8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7838" y="381000"/>
            <a:ext cx="83058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在 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寻找合适的期刊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DE58F73-34BC-4288-88C3-E8F1BEDCE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29979"/>
          <a:stretch/>
        </p:blipFill>
        <p:spPr bwMode="auto">
          <a:xfrm>
            <a:off x="-152400" y="990600"/>
            <a:ext cx="10439400" cy="5140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6DD9B8A-21F8-4D6F-B1D7-F94919272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1463" y="1246188"/>
            <a:ext cx="7794625" cy="4629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cxnSp>
        <p:nvCxnSpPr>
          <p:cNvPr id="82949" name="直接箭头连接符 4">
            <a:extLst>
              <a:ext uri="{FF2B5EF4-FFF2-40B4-BE49-F238E27FC236}">
                <a16:creationId xmlns:a16="http://schemas.microsoft.com/office/drawing/2014/main" xmlns="" id="{129ABEB8-6F45-4352-BC8E-2474E23739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96400" y="4191000"/>
            <a:ext cx="0" cy="533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xmlns="" id="{5ED20D6E-D211-448B-B1DE-2D738B48010D}"/>
              </a:ext>
            </a:extLst>
          </p:cNvPr>
          <p:cNvCxnSpPr>
            <a:cxnSpLocks/>
          </p:cNvCxnSpPr>
          <p:nvPr/>
        </p:nvCxnSpPr>
        <p:spPr bwMode="auto">
          <a:xfrm flipH="1">
            <a:off x="8894763" y="4219575"/>
            <a:ext cx="401637" cy="382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标题 1">
            <a:extLst>
              <a:ext uri="{FF2B5EF4-FFF2-40B4-BE49-F238E27FC236}">
                <a16:creationId xmlns:a16="http://schemas.microsoft.com/office/drawing/2014/main" xmlns="" id="{1C432048-D5B8-4921-A862-1E78F4EA6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00050"/>
            <a:ext cx="7772400" cy="66675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期刊信息与投稿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2EE3F7E-3B92-4A71-9D5A-65F52107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9144000" cy="4127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77EFAF90-8EC4-473A-993D-A3F23822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343400"/>
            <a:ext cx="914400" cy="228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F3E0AF-ABA7-440A-9866-53C08DD1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217738"/>
            <a:ext cx="5486400" cy="41560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D6554AE-8591-4A3D-A2A0-DEF715C4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2236788"/>
            <a:ext cx="5959475" cy="2679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D6605269-170A-4BD1-9F74-7D3655D3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2324100"/>
            <a:ext cx="2665412" cy="1104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1E58C4F-1F89-4A09-B065-32B03654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1087438"/>
            <a:ext cx="9144000" cy="4140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56850DF-0910-4EE3-979A-95177959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1241425"/>
            <a:ext cx="9144000" cy="367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1BE9993-347A-4951-8F09-2CF32F980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1739900"/>
            <a:ext cx="8213725" cy="367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A9B00BBB-093F-4ED8-91AA-CBE5AD99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752600"/>
            <a:ext cx="2589212" cy="3333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27DF766-8FE7-4D6C-86B1-8D6F40DA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1733550"/>
            <a:ext cx="8366125" cy="3076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80414472-D570-43CE-A167-86B48A7B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43088"/>
            <a:ext cx="3200400" cy="342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xmlns="" id="{83B9DD04-2B12-4ED3-B1B4-F525B9DC9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563813"/>
            <a:ext cx="1812925" cy="24765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726060C-BC64-4884-99A0-22DD3224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7175" y="1301750"/>
            <a:ext cx="9144000" cy="29543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83956760-FECB-4B25-9D8C-7A981034D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050" y="2940050"/>
            <a:ext cx="1905000" cy="381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  <p:bldP spid="18" grpId="0" animBg="1"/>
      <p:bldP spid="19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标题 1">
            <a:extLst>
              <a:ext uri="{FF2B5EF4-FFF2-40B4-BE49-F238E27FC236}">
                <a16:creationId xmlns:a16="http://schemas.microsoft.com/office/drawing/2014/main" xmlns="" id="{5A7681E1-5433-4A6C-A4A2-52AA10848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88938"/>
            <a:ext cx="7772400" cy="677862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提交文章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7B1C09E-C02A-4BA2-A0DB-E2AA9BB4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6225" y="1274763"/>
            <a:ext cx="9144000" cy="1604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8793E257-BF0E-4889-92B9-4D47E9A7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2230438"/>
            <a:ext cx="1905000" cy="381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848EE35-E6AC-4A2A-8244-0F7747FA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4488" y="1066800"/>
            <a:ext cx="8934450" cy="5018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7569645-25ED-4D84-920D-7E53A5A9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2125" y="914400"/>
            <a:ext cx="8513763" cy="5610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57F5A2A-1261-4701-B353-B7381CEF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2250" y="1001713"/>
            <a:ext cx="9144000" cy="50831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xmlns="" id="{3907ADED-152F-4F60-AE1D-5D0F2C6E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79563"/>
            <a:ext cx="2857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73A15262-79B2-4129-ACCD-02D4937E4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805113"/>
            <a:ext cx="77724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nstitute of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lectrical and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lectronics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ngineers</a:t>
            </a:r>
            <a:endParaRPr lang="zh-CN" altLang="en-US" sz="4400" b="1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D872A94-4AE4-436E-AF54-2C09BD5D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4576763"/>
            <a:ext cx="387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7" name="文本框 1">
            <a:extLst>
              <a:ext uri="{FF2B5EF4-FFF2-40B4-BE49-F238E27FC236}">
                <a16:creationId xmlns:a16="http://schemas.microsoft.com/office/drawing/2014/main" xmlns="" id="{3D6E5435-B6B4-4FB3-8160-EBF4C6F10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4864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IEEE, pronounced "Eye-triple-E"</a:t>
            </a:r>
            <a:endParaRPr lang="zh-CN" altLang="en-US" sz="240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3115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xmlns="" id="{86C657AE-3BD8-4E1F-B39E-50546B47B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0075" y="438150"/>
            <a:ext cx="7772400" cy="658813"/>
          </a:xfrm>
        </p:spPr>
        <p:txBody>
          <a:bodyPr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评审流程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Review Process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D4A54E-2006-4D28-9E23-93B0CC653EC2}"/>
              </a:ext>
            </a:extLst>
          </p:cNvPr>
          <p:cNvSpPr/>
          <p:nvPr/>
        </p:nvSpPr>
        <p:spPr>
          <a:xfrm>
            <a:off x="2308225" y="1266825"/>
            <a:ext cx="2090738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Submission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ADAE2A-F78C-43EC-9D50-55E46B04A4C0}"/>
              </a:ext>
            </a:extLst>
          </p:cNvPr>
          <p:cNvSpPr/>
          <p:nvPr/>
        </p:nvSpPr>
        <p:spPr>
          <a:xfrm>
            <a:off x="2647950" y="2066925"/>
            <a:ext cx="2090738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Journal Staff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6C8429-2AA9-45FA-A55B-12849E71CD37}"/>
              </a:ext>
            </a:extLst>
          </p:cNvPr>
          <p:cNvSpPr/>
          <p:nvPr/>
        </p:nvSpPr>
        <p:spPr>
          <a:xfrm>
            <a:off x="2987675" y="2868613"/>
            <a:ext cx="2090738" cy="6588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EIC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0B49521-2FE5-42FA-9910-846DF0EE40D2}"/>
              </a:ext>
            </a:extLst>
          </p:cNvPr>
          <p:cNvSpPr/>
          <p:nvPr/>
        </p:nvSpPr>
        <p:spPr>
          <a:xfrm>
            <a:off x="3327400" y="3668713"/>
            <a:ext cx="2089150" cy="6588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AE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D672FEB-AA35-44E4-B630-9BC058A77C33}"/>
              </a:ext>
            </a:extLst>
          </p:cNvPr>
          <p:cNvSpPr/>
          <p:nvPr/>
        </p:nvSpPr>
        <p:spPr>
          <a:xfrm>
            <a:off x="3665538" y="4470400"/>
            <a:ext cx="2090737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Reviewers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79DD221-EB80-4D57-89BB-30E47C2D9A8E}"/>
              </a:ext>
            </a:extLst>
          </p:cNvPr>
          <p:cNvSpPr/>
          <p:nvPr/>
        </p:nvSpPr>
        <p:spPr>
          <a:xfrm>
            <a:off x="4005263" y="5270500"/>
            <a:ext cx="2090737" cy="6604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EIC Makes Decision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08608B8A-F3DC-48AC-9376-EB6D340A7E86}"/>
              </a:ext>
            </a:extLst>
          </p:cNvPr>
          <p:cNvCxnSpPr/>
          <p:nvPr/>
        </p:nvCxnSpPr>
        <p:spPr>
          <a:xfrm>
            <a:off x="2049463" y="1595438"/>
            <a:ext cx="0" cy="4222750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A4B158E-DB7D-4416-A945-F79986F5E42C}"/>
              </a:ext>
            </a:extLst>
          </p:cNvPr>
          <p:cNvSpPr/>
          <p:nvPr/>
        </p:nvSpPr>
        <p:spPr>
          <a:xfrm>
            <a:off x="5892800" y="1797050"/>
            <a:ext cx="2089150" cy="658813"/>
          </a:xfrm>
          <a:prstGeom prst="rect">
            <a:avLst/>
          </a:prstGeom>
          <a:solidFill>
            <a:srgbClr val="CC003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Rejection: topic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3245482-C77B-4FE7-957C-8728F660F42A}"/>
              </a:ext>
            </a:extLst>
          </p:cNvPr>
          <p:cNvSpPr/>
          <p:nvPr/>
        </p:nvSpPr>
        <p:spPr>
          <a:xfrm>
            <a:off x="5892800" y="2649538"/>
            <a:ext cx="2089150" cy="658812"/>
          </a:xfrm>
          <a:prstGeom prst="rect">
            <a:avLst/>
          </a:prstGeom>
          <a:solidFill>
            <a:srgbClr val="E3722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Rejection: format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xmlns="" id="{CEDE9B29-4CC7-462A-8F97-0D40EA7E93FD}"/>
              </a:ext>
            </a:extLst>
          </p:cNvPr>
          <p:cNvCxnSpPr>
            <a:stCxn id="9" idx="3"/>
            <a:endCxn id="48" idx="1"/>
          </p:cNvCxnSpPr>
          <p:nvPr/>
        </p:nvCxnSpPr>
        <p:spPr>
          <a:xfrm flipV="1">
            <a:off x="5078413" y="2127250"/>
            <a:ext cx="814387" cy="10699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xmlns="" id="{787D958A-DEDC-4810-B1FC-F38F59B53150}"/>
              </a:ext>
            </a:extLst>
          </p:cNvPr>
          <p:cNvCxnSpPr>
            <a:stCxn id="9" idx="3"/>
            <a:endCxn id="49" idx="1"/>
          </p:cNvCxnSpPr>
          <p:nvPr/>
        </p:nvCxnSpPr>
        <p:spPr>
          <a:xfrm flipV="1">
            <a:off x="5078413" y="2979738"/>
            <a:ext cx="814387" cy="21748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xmlns="" id="{2A292EA8-FB8D-4CD6-B822-F6C778B44861}"/>
              </a:ext>
            </a:extLst>
          </p:cNvPr>
          <p:cNvCxnSpPr>
            <a:stCxn id="49" idx="3"/>
            <a:endCxn id="7" idx="3"/>
          </p:cNvCxnSpPr>
          <p:nvPr/>
        </p:nvCxnSpPr>
        <p:spPr>
          <a:xfrm flipH="1" flipV="1">
            <a:off x="4398963" y="1595438"/>
            <a:ext cx="3582987" cy="1384300"/>
          </a:xfrm>
          <a:prstGeom prst="bentConnector3">
            <a:avLst>
              <a:gd name="adj1" fmla="val -6379"/>
            </a:avLst>
          </a:prstGeom>
          <a:ln w="254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F53469BF-C808-4DE0-A7D7-7AAAD43CE6C7}"/>
              </a:ext>
            </a:extLst>
          </p:cNvPr>
          <p:cNvSpPr/>
          <p:nvPr/>
        </p:nvSpPr>
        <p:spPr>
          <a:xfrm>
            <a:off x="7981950" y="3502025"/>
            <a:ext cx="2090738" cy="658813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Accept</a:t>
            </a: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xmlns="" id="{DE875189-A39F-4D1E-9B38-C0DFD9E42122}"/>
              </a:ext>
            </a:extLst>
          </p:cNvPr>
          <p:cNvCxnSpPr>
            <a:stCxn id="35" idx="3"/>
            <a:endCxn id="60" idx="1"/>
          </p:cNvCxnSpPr>
          <p:nvPr/>
        </p:nvCxnSpPr>
        <p:spPr>
          <a:xfrm flipV="1">
            <a:off x="6096000" y="3832225"/>
            <a:ext cx="1885950" cy="17684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6B9038EA-0BB0-4760-8ACB-184A927F3C5D}"/>
              </a:ext>
            </a:extLst>
          </p:cNvPr>
          <p:cNvSpPr/>
          <p:nvPr/>
        </p:nvSpPr>
        <p:spPr>
          <a:xfrm>
            <a:off x="7981950" y="4386263"/>
            <a:ext cx="2090738" cy="658812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Revise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17113D5-5CE2-4E8F-8C8A-0B06785C6AD4}"/>
              </a:ext>
            </a:extLst>
          </p:cNvPr>
          <p:cNvSpPr/>
          <p:nvPr/>
        </p:nvSpPr>
        <p:spPr>
          <a:xfrm>
            <a:off x="7981950" y="5270500"/>
            <a:ext cx="2090738" cy="6604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</a:t>
            </a: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xmlns="" id="{76F3DC39-EF32-40A8-B817-40B97A9B279E}"/>
              </a:ext>
            </a:extLst>
          </p:cNvPr>
          <p:cNvCxnSpPr>
            <a:stCxn id="35" idx="3"/>
            <a:endCxn id="67" idx="1"/>
          </p:cNvCxnSpPr>
          <p:nvPr/>
        </p:nvCxnSpPr>
        <p:spPr>
          <a:xfrm flipV="1">
            <a:off x="6096000" y="4716463"/>
            <a:ext cx="1885950" cy="88423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xmlns="" id="{548F1845-A680-487B-95D1-4D0B07B21E5E}"/>
              </a:ext>
            </a:extLst>
          </p:cNvPr>
          <p:cNvCxnSpPr>
            <a:stCxn id="35" idx="3"/>
            <a:endCxn id="68" idx="1"/>
          </p:cNvCxnSpPr>
          <p:nvPr/>
        </p:nvCxnSpPr>
        <p:spPr>
          <a:xfrm>
            <a:off x="6096000" y="5600700"/>
            <a:ext cx="1885950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xmlns="" id="{F1F16F6A-5A4E-4594-A98A-0D1B493ACA40}"/>
              </a:ext>
            </a:extLst>
          </p:cNvPr>
          <p:cNvCxnSpPr>
            <a:stCxn id="67" idx="3"/>
            <a:endCxn id="7" idx="3"/>
          </p:cNvCxnSpPr>
          <p:nvPr/>
        </p:nvCxnSpPr>
        <p:spPr>
          <a:xfrm flipH="1" flipV="1">
            <a:off x="4398963" y="1595438"/>
            <a:ext cx="5673725" cy="3121025"/>
          </a:xfrm>
          <a:prstGeom prst="bentConnector3">
            <a:avLst>
              <a:gd name="adj1" fmla="val -4029"/>
            </a:avLst>
          </a:prstGeom>
          <a:ln w="254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ver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>
            <a:extLst>
              <a:ext uri="{FF2B5EF4-FFF2-40B4-BE49-F238E27FC236}">
                <a16:creationId xmlns:a16="http://schemas.microsoft.com/office/drawing/2014/main" xmlns="" id="{74C71434-EB3B-4048-BAFE-2BFC9FDFC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852488"/>
          </a:xfrm>
        </p:spPr>
        <p:txBody>
          <a:bodyPr/>
          <a:lstStyle/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论文检测（查重）</a:t>
            </a:r>
            <a:endParaRPr lang="en-US" altLang="zh-CN" sz="36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091" name="文本框 5">
            <a:extLst>
              <a:ext uri="{FF2B5EF4-FFF2-40B4-BE49-F238E27FC236}">
                <a16:creationId xmlns:a16="http://schemas.microsoft.com/office/drawing/2014/main" xmlns="" id="{28069CAB-08B0-4DC2-A266-1DA49F81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1524000"/>
            <a:ext cx="6992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包括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在内的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国际主要出版机构和大部分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SCI 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期刊都使用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iThenticate/CrossCheck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审查稿件。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092" name="矩形 23">
            <a:extLst>
              <a:ext uri="{FF2B5EF4-FFF2-40B4-BE49-F238E27FC236}">
                <a16:creationId xmlns:a16="http://schemas.microsoft.com/office/drawing/2014/main" xmlns="" id="{178A10F4-0B16-4009-BD41-BDD5A2BD1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175" y="2867025"/>
            <a:ext cx="1927225" cy="2136775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大部分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SCI-E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期刊使用该系统审查稿件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093" name="图片 12">
            <a:extLst>
              <a:ext uri="{FF2B5EF4-FFF2-40B4-BE49-F238E27FC236}">
                <a16:creationId xmlns:a16="http://schemas.microsoft.com/office/drawing/2014/main" xmlns="" id="{0049DC04-2EC2-4F91-AD91-8059E279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552825"/>
            <a:ext cx="538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矩形 16">
            <a:extLst>
              <a:ext uri="{FF2B5EF4-FFF2-40B4-BE49-F238E27FC236}">
                <a16:creationId xmlns:a16="http://schemas.microsoft.com/office/drawing/2014/main" xmlns="" id="{F764692A-07E9-4FD3-A94D-90F442C10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73375"/>
            <a:ext cx="2490788" cy="2136775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86%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的期刊编辑依靠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iThenticate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检测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做出评判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5" name="图片 17">
            <a:extLst>
              <a:ext uri="{FF2B5EF4-FFF2-40B4-BE49-F238E27FC236}">
                <a16:creationId xmlns:a16="http://schemas.microsoft.com/office/drawing/2014/main" xmlns="" id="{5ED15453-5445-403A-837E-AD616182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324225"/>
            <a:ext cx="8620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矩形 18">
            <a:extLst>
              <a:ext uri="{FF2B5EF4-FFF2-40B4-BE49-F238E27FC236}">
                <a16:creationId xmlns:a16="http://schemas.microsoft.com/office/drawing/2014/main" xmlns="" id="{8418D93A-E795-4C4D-BDBC-5F308761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2887663"/>
            <a:ext cx="2490787" cy="2141537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高重复率可能被：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！拒稿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认定抄袭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更严重后果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7" name="图片 22">
            <a:extLst>
              <a:ext uri="{FF2B5EF4-FFF2-40B4-BE49-F238E27FC236}">
                <a16:creationId xmlns:a16="http://schemas.microsoft.com/office/drawing/2014/main" xmlns="" id="{B66A863F-8151-4244-8A4F-FB195BAA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3552825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箭头: 右 15">
            <a:extLst>
              <a:ext uri="{FF2B5EF4-FFF2-40B4-BE49-F238E27FC236}">
                <a16:creationId xmlns:a16="http://schemas.microsoft.com/office/drawing/2014/main" xmlns="" id="{A55CF0B1-8A1A-4D7C-BC6F-525E2B40F7A8}"/>
              </a:ext>
            </a:extLst>
          </p:cNvPr>
          <p:cNvSpPr/>
          <p:nvPr/>
        </p:nvSpPr>
        <p:spPr bwMode="auto">
          <a:xfrm>
            <a:off x="4067175" y="3667125"/>
            <a:ext cx="457200" cy="4572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33" name="箭头: 右 24">
            <a:extLst>
              <a:ext uri="{FF2B5EF4-FFF2-40B4-BE49-F238E27FC236}">
                <a16:creationId xmlns:a16="http://schemas.microsoft.com/office/drawing/2014/main" xmlns="" id="{ECA1D81B-C8C9-4E84-AD1F-1028EEBD5450}"/>
              </a:ext>
            </a:extLst>
          </p:cNvPr>
          <p:cNvSpPr/>
          <p:nvPr/>
        </p:nvSpPr>
        <p:spPr bwMode="auto">
          <a:xfrm>
            <a:off x="7240588" y="3667125"/>
            <a:ext cx="457200" cy="4572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89100" name="图片 8">
            <a:extLst>
              <a:ext uri="{FF2B5EF4-FFF2-40B4-BE49-F238E27FC236}">
                <a16:creationId xmlns:a16="http://schemas.microsoft.com/office/drawing/2014/main" xmlns="" id="{0B4E9729-A7B7-402A-B190-65A72FD0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2913"/>
            <a:ext cx="2438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矩形 4">
            <a:extLst>
              <a:ext uri="{FF2B5EF4-FFF2-40B4-BE49-F238E27FC236}">
                <a16:creationId xmlns:a16="http://schemas.microsoft.com/office/drawing/2014/main" xmlns="" id="{04272D86-A4A6-4581-BE0F-25F40784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122988"/>
            <a:ext cx="6705600" cy="3746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>
                <a:solidFill>
                  <a:srgbClr val="000000"/>
                </a:solidFill>
                <a:hlinkClick r:id="rId4"/>
              </a:rPr>
              <a:t>https://ieeeauthorcenter.ieee.org/</a:t>
            </a:r>
            <a:r>
              <a:rPr lang="zh-CN" altLang="en-US" sz="2000">
                <a:solidFill>
                  <a:srgbClr val="000000"/>
                </a:solidFill>
              </a:rPr>
              <a:t> </a:t>
            </a:r>
            <a:endParaRPr lang="en-US" altLang="zh-CN" sz="2000">
              <a:solidFill>
                <a:srgbClr val="000000"/>
              </a:solidFill>
            </a:endParaRPr>
          </a:p>
        </p:txBody>
      </p:sp>
      <p:sp>
        <p:nvSpPr>
          <p:cNvPr id="91139" name="标题 1">
            <a:extLst>
              <a:ext uri="{FF2B5EF4-FFF2-40B4-BE49-F238E27FC236}">
                <a16:creationId xmlns:a16="http://schemas.microsoft.com/office/drawing/2014/main" xmlns="" id="{E5BB4C0A-4D87-49DA-8E20-06A0D0C1B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12750"/>
            <a:ext cx="7772400" cy="67945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作者中心与作者工具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F80A17F-1B99-422B-BA8F-56D7DE50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295400" y="1006475"/>
            <a:ext cx="9906000" cy="484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7492AC7-FF00-448F-A0A9-9242AFD62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63550"/>
            <a:ext cx="11387138" cy="608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xmlns="" id="{AA481B96-7C83-4FFB-9681-EC824A70E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7772400" cy="685800"/>
          </a:xfrm>
          <a:ln/>
        </p:spPr>
        <p:txBody>
          <a:bodyPr/>
          <a:lstStyle/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35" name="Slide Number Placeholder 4">
            <a:extLst>
              <a:ext uri="{FF2B5EF4-FFF2-40B4-BE49-F238E27FC236}">
                <a16:creationId xmlns:a16="http://schemas.microsoft.com/office/drawing/2014/main" xmlns="" id="{718D0507-AD3D-4C24-BF52-7C239D8DF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57400" y="6172200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21D278A-1C2B-40BF-86E3-CE733071A87D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xmlns="" id="{01ECD857-FD38-47F6-8410-767B4F5D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95525"/>
            <a:ext cx="37496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6600" dirty="0">
                <a:solidFill>
                  <a:schemeClr val="bg1"/>
                </a:solidFill>
                <a:latin typeface="Verdana" pitchFamily="34" charset="0"/>
                <a:ea typeface="ＭＳ Ｐゴシック" panose="020B0600070205080204" pitchFamily="34" charset="-128"/>
              </a:rPr>
              <a:t>190+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Journals, Transactions, Magazines</a:t>
            </a:r>
          </a:p>
        </p:txBody>
      </p:sp>
      <p:sp>
        <p:nvSpPr>
          <p:cNvPr id="95237" name="Rounded Rectangle 16">
            <a:extLst>
              <a:ext uri="{FF2B5EF4-FFF2-40B4-BE49-F238E27FC236}">
                <a16:creationId xmlns:a16="http://schemas.microsoft.com/office/drawing/2014/main" xmlns="" id="{B270FBCF-BBCD-49B7-9AA9-8E1EECBC6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1841500"/>
            <a:ext cx="3925888" cy="239871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</p:txBody>
      </p:sp>
      <p:sp>
        <p:nvSpPr>
          <p:cNvPr id="95238" name="Rectangle 17">
            <a:extLst>
              <a:ext uri="{FF2B5EF4-FFF2-40B4-BE49-F238E27FC236}">
                <a16:creationId xmlns:a16="http://schemas.microsoft.com/office/drawing/2014/main" xmlns="" id="{79A47267-7C29-4CCF-9424-60FD8B6C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2147888"/>
            <a:ext cx="40497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6600">
                <a:solidFill>
                  <a:schemeClr val="bg1"/>
                </a:solidFill>
                <a:latin typeface="Verdana" panose="020B0604030504040204" pitchFamily="34" charset="0"/>
              </a:rPr>
              <a:t>1,800+</a:t>
            </a:r>
            <a:r>
              <a:rPr lang="en-US" altLang="zh-CN" sz="100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200">
                <a:solidFill>
                  <a:schemeClr val="bg1"/>
                </a:solidFill>
                <a:latin typeface="Verdana" panose="020B0604030504040204" pitchFamily="34" charset="0"/>
              </a:rPr>
              <a:t>Conferences</a:t>
            </a:r>
          </a:p>
        </p:txBody>
      </p:sp>
      <p:sp>
        <p:nvSpPr>
          <p:cNvPr id="95239" name="文本框 13">
            <a:extLst>
              <a:ext uri="{FF2B5EF4-FFF2-40B4-BE49-F238E27FC236}">
                <a16:creationId xmlns:a16="http://schemas.microsoft.com/office/drawing/2014/main" xmlns="" id="{29446C08-07B9-4F1A-866A-0982BE25D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17838"/>
            <a:ext cx="2290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基本均被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</a:p>
        </p:txBody>
      </p:sp>
    </p:spTree>
  </p:cSld>
  <p:clrMapOvr>
    <a:masterClrMapping/>
  </p:clrMapOvr>
  <p:transition spd="med">
    <p:cover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标题 2">
            <a:extLst>
              <a:ext uri="{FF2B5EF4-FFF2-40B4-BE49-F238E27FC236}">
                <a16:creationId xmlns:a16="http://schemas.microsoft.com/office/drawing/2014/main" xmlns="" id="{12B420F3-7B4C-43F2-BCAB-9B7E5D938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09600"/>
            <a:ext cx="7772400" cy="762000"/>
          </a:xfrm>
        </p:spPr>
        <p:txBody>
          <a:bodyPr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会议论文和期刊论文的区别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283" name="内容占位符 4">
            <a:extLst>
              <a:ext uri="{FF2B5EF4-FFF2-40B4-BE49-F238E27FC236}">
                <a16:creationId xmlns:a16="http://schemas.microsoft.com/office/drawing/2014/main" xmlns="" id="{76F96DAB-6AAD-4A8B-8EBC-A28C4630B47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81200" y="1752600"/>
            <a:ext cx="3810000" cy="4114800"/>
          </a:xfrm>
        </p:spPr>
        <p:txBody>
          <a:bodyPr/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会议主要目的是通过演讲现场交流信息和交换想法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会议常常反映最新最前沿的研究，很多研究尚未到达正式期刊发表的程度。所以会议主要是快速传播科研信息，以从观众中获取宝贵的意见和反馈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会议常常会尽可能能覆盖较多的参与者，所以很多会议论文接受率较高</a:t>
            </a:r>
          </a:p>
        </p:txBody>
      </p:sp>
      <p:sp>
        <p:nvSpPr>
          <p:cNvPr id="97284" name="内容占位符 5">
            <a:extLst>
              <a:ext uri="{FF2B5EF4-FFF2-40B4-BE49-F238E27FC236}">
                <a16:creationId xmlns:a16="http://schemas.microsoft.com/office/drawing/2014/main" xmlns="" id="{7010D237-920F-478E-A259-08FFCAB6102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72200" y="1676400"/>
            <a:ext cx="3810000" cy="4114800"/>
          </a:xfrm>
        </p:spPr>
        <p:txBody>
          <a:bodyPr/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没有演讲此类口头交流信息的形式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期刊发表体现更严格的评审以及更高质量的成果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大部分期刊论文至少有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名以上评审人审稿，并有副主编定稿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期刊论文必须很好地反映该领域研究状态，因为评审人会仔细审核其引用文献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期刊论文接受率通常远低于会议论文</a:t>
            </a:r>
          </a:p>
        </p:txBody>
      </p:sp>
    </p:spTree>
  </p:cSld>
  <p:clrMapOvr>
    <a:masterClrMapping/>
  </p:clrMapOvr>
  <p:transition spd="med">
    <p:cover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标题 1">
            <a:extLst>
              <a:ext uri="{FF2B5EF4-FFF2-40B4-BE49-F238E27FC236}">
                <a16:creationId xmlns:a16="http://schemas.microsoft.com/office/drawing/2014/main" xmlns="" id="{0305085B-DC4A-4AF2-811C-A8C745A1B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7772400" cy="6858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浏览与参加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EDBC19-4F6F-4FD3-BBD8-CAA4175C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57200" y="1138238"/>
            <a:ext cx="9170988" cy="44243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36064C7-4BD9-43DD-B176-803B7D7A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608138"/>
            <a:ext cx="7620000" cy="4792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xmlns="" id="{7EE0963F-9B0D-4CE1-A137-AF94BCDEB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22275"/>
            <a:ext cx="8991600" cy="547688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查找即将召开的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——IEEE Xpore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主页底部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355" name="矩形 12">
            <a:extLst>
              <a:ext uri="{FF2B5EF4-FFF2-40B4-BE49-F238E27FC236}">
                <a16:creationId xmlns:a16="http://schemas.microsoft.com/office/drawing/2014/main" xmlns="" id="{45BF2B46-2F6B-438F-9186-BB6063F22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27738"/>
            <a:ext cx="769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BF36924-9AFA-4558-AC78-69D2760B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14400" y="1036638"/>
            <a:ext cx="10633075" cy="4786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F28AFF1-4F82-436E-8EBE-333D1F44A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6050" y="1035050"/>
            <a:ext cx="9340850" cy="4914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7B8FE24B-70B9-4CB4-A840-FB54CC0F287F}"/>
              </a:ext>
            </a:extLst>
          </p:cNvPr>
          <p:cNvSpPr txBox="1"/>
          <p:nvPr/>
        </p:nvSpPr>
        <p:spPr>
          <a:xfrm>
            <a:off x="1866900" y="6057900"/>
            <a:ext cx="7391400" cy="4603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90000"/>
              </a:schemeClr>
            </a:solidFill>
          </a:ln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>
                <a:hlinkClick r:id="rId6"/>
              </a:rPr>
              <a:t>https://www.ieee.org/conferences/index.html</a:t>
            </a:r>
            <a:r>
              <a:rPr lang="en-US" altLang="zh-CN" sz="2400"/>
              <a:t> </a:t>
            </a:r>
            <a:endParaRPr lang="zh-CN" altLang="en-US" sz="240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D16A8EF-8CD1-4FD6-8E8F-EA62374E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5925" y="2362200"/>
            <a:ext cx="8801100" cy="2895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4527A0-2618-4164-9B01-C272B58C9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800600"/>
            <a:ext cx="3048000" cy="3048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A177E7F2-E680-42DE-B40A-07A5C6C5E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084638"/>
            <a:ext cx="1752600" cy="3048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标题 1">
            <a:extLst>
              <a:ext uri="{FF2B5EF4-FFF2-40B4-BE49-F238E27FC236}">
                <a16:creationId xmlns:a16="http://schemas.microsoft.com/office/drawing/2014/main" xmlns="" id="{98B179E5-9C34-42A7-B59F-0AA91A681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77724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50A53F4-6A3C-4BC8-9693-34A0E4E2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6538" y="1066800"/>
            <a:ext cx="9144000" cy="4895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FC5345-A5F8-4BBE-B6FA-7B1CD9B7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3224213"/>
            <a:ext cx="2459038" cy="32051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0190C1-1F8F-4979-B92E-EC66CF0B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513" y="2667000"/>
            <a:ext cx="2547937" cy="14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15E2332-DAF1-42FB-BEA2-3734A57EC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86050"/>
            <a:ext cx="1811338" cy="37147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6F48B2B-6972-4B5A-8202-475A3FEB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88" y="1042988"/>
            <a:ext cx="6919912" cy="53863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67CB3F5-5AA1-4CE3-BCEC-29932242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40050" y="457200"/>
            <a:ext cx="6365875" cy="6289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文本框 104">
            <a:extLst>
              <a:ext uri="{FF2B5EF4-FFF2-40B4-BE49-F238E27FC236}">
                <a16:creationId xmlns:a16="http://schemas.microsoft.com/office/drawing/2014/main" xmlns="" id="{C8A82770-0F85-4249-8318-2F7656A39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14600"/>
            <a:ext cx="10587038" cy="2554288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</a:t>
            </a:r>
            <a:endParaRPr lang="en-US" altLang="zh-CN" sz="8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助力科研与职业发展</a:t>
            </a:r>
          </a:p>
        </p:txBody>
      </p:sp>
    </p:spTree>
  </p:cSld>
  <p:clrMapOvr>
    <a:masterClrMapping/>
  </p:clrMapOvr>
  <p:transition spd="med" advTm="37753">
    <p:cover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标题 1">
            <a:extLst>
              <a:ext uri="{FF2B5EF4-FFF2-40B4-BE49-F238E27FC236}">
                <a16:creationId xmlns:a16="http://schemas.microsoft.com/office/drawing/2014/main" xmlns="" id="{C8CD724F-410D-4F06-9F50-645154099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7772400" cy="685800"/>
          </a:xfrm>
          <a:ln/>
        </p:spPr>
        <p:txBody>
          <a:bodyPr/>
          <a:lstStyle/>
          <a:p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欢迎参与</a:t>
            </a:r>
            <a:r>
              <a:rPr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学术交流！</a:t>
            </a:r>
          </a:p>
        </p:txBody>
      </p:sp>
      <p:sp>
        <p:nvSpPr>
          <p:cNvPr id="105475" name="内容占位符 2">
            <a:extLst>
              <a:ext uri="{FF2B5EF4-FFF2-40B4-BE49-F238E27FC236}">
                <a16:creationId xmlns:a16="http://schemas.microsoft.com/office/drawing/2014/main" xmlns="" id="{B37E8ED7-52EA-451F-A89E-815BB5FAD9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/>
              <a:t>Involvement in IEEE Societies, Sections and Chapters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Over 3,000 Student Branches in over 100 countries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Participation in IEEE Young Professional and Women in Engineering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1800+ conferences per year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IEEE Social media, such as Weibo, WeChat, etc.</a:t>
            </a:r>
          </a:p>
          <a:p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2380077969"/>
      </p:ext>
    </p:extLst>
  </p:cSld>
  <p:clrMapOvr>
    <a:masterClrMapping/>
  </p:clrMapOvr>
  <p:transition spd="med"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xmlns="" id="{F1AEF05E-32D5-4006-9C82-01B0AD76D46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81200" y="1371600"/>
            <a:ext cx="8001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多个国家地区，会员超过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3" name="Title 5">
            <a:extLst>
              <a:ext uri="{FF2B5EF4-FFF2-40B4-BE49-F238E27FC236}">
                <a16:creationId xmlns:a16="http://schemas.microsoft.com/office/drawing/2014/main" xmlns="" id="{379D241B-A8B5-4DAE-A70D-FA9C6CADA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525" y="511175"/>
            <a:ext cx="7772400" cy="685800"/>
          </a:xfrm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ja-JP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24" name="Picture 6">
            <a:extLst>
              <a:ext uri="{FF2B5EF4-FFF2-40B4-BE49-F238E27FC236}">
                <a16:creationId xmlns:a16="http://schemas.microsoft.com/office/drawing/2014/main" xmlns="" id="{3DCC20CC-2893-4B1D-AC51-0FE80051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8467725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椭圆 6">
            <a:extLst>
              <a:ext uri="{FF2B5EF4-FFF2-40B4-BE49-F238E27FC236}">
                <a16:creationId xmlns:a16="http://schemas.microsoft.com/office/drawing/2014/main" xmlns="" id="{F4B65D30-A85E-4079-A568-EFE46FCD8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200400"/>
            <a:ext cx="1905000" cy="1143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xmlns="" id="{3101960C-34B7-4187-A5B5-BAFA657418C5}"/>
              </a:ext>
            </a:extLst>
          </p:cNvPr>
          <p:cNvSpPr/>
          <p:nvPr/>
        </p:nvSpPr>
        <p:spPr>
          <a:xfrm>
            <a:off x="2133600" y="4267200"/>
            <a:ext cx="4572000" cy="1900238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endParaRPr lang="en-US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endParaRPr lang="en-US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多个国家的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endParaRPr lang="en-US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med" advTm="3371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xmlns="" id="{D7D137AA-7FD5-46B8-B162-C57032AA6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2975" y="381000"/>
            <a:ext cx="8297863" cy="1143000"/>
          </a:xfrm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免费技术讲座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2A259C23-84CA-42DE-B2E8-941C7C99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1471613"/>
            <a:ext cx="7827962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Spectrum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免费讲座，涉及最新科技：</a:t>
            </a:r>
            <a:r>
              <a:rPr lang="en-US" altLang="zh-CN" sz="2000" b="1" dirty="0">
                <a:hlinkClick r:id="rId5"/>
              </a:rPr>
              <a:t>http://spectrum.ieee.org/webinars</a:t>
            </a:r>
            <a:endParaRPr lang="zh-CN" altLang="en-US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Communication Society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免费讲座，通信领域热点技术：</a:t>
            </a:r>
            <a:r>
              <a:rPr lang="en-US" altLang="zh-CN" sz="2000" b="1" dirty="0">
                <a:hlinkClick r:id="rId6"/>
              </a:rPr>
              <a:t>http://www.comsoc.org/webinars</a:t>
            </a: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Computer Society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免费讲座，计算机领域热点技术：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>
                <a:hlinkClick r:id="rId7"/>
              </a:rPr>
              <a:t>http://www.computer.org/portal/web/webinars/Register-for-a-Webinar</a:t>
            </a:r>
            <a:r>
              <a:rPr lang="en-US" altLang="zh-CN" sz="2000" b="1" dirty="0"/>
              <a:t> </a:t>
            </a:r>
            <a:r>
              <a:rPr lang="zh-CN" altLang="en-US" sz="2000" b="1" dirty="0"/>
              <a:t>  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/>
              <a:t>Young Professional</a:t>
            </a:r>
            <a:r>
              <a:rPr lang="zh-CN" altLang="en-US" sz="2000" b="1" dirty="0">
                <a:latin typeface="宋体" panose="02010600030101010101" pitchFamily="2" charset="-122"/>
              </a:rPr>
              <a:t>社团免费讲座，涉及职业发展，人文，科技等内容：</a:t>
            </a:r>
            <a:r>
              <a:rPr lang="en-US" altLang="zh-CN" sz="20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>
                <a:hlinkClick r:id="rId8"/>
              </a:rPr>
              <a:t>http://yp.ieee.org/members/webinars/past-webinars/ </a:t>
            </a:r>
            <a:endParaRPr lang="zh-CN" altLang="en-US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zh-CN" altLang="en-US" sz="2000" b="1" dirty="0">
                <a:latin typeface="宋体" panose="02010600030101010101" pitchFamily="2" charset="-122"/>
              </a:rPr>
              <a:t>加入志愿者虚拟社团，获得行业最新咨询：</a:t>
            </a:r>
            <a:r>
              <a:rPr lang="en-US" altLang="zh-CN" sz="20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>
                <a:hlinkClick r:id="rId9"/>
              </a:rPr>
              <a:t>http://oc.ieee.org/</a:t>
            </a: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833931654"/>
      </p:ext>
    </p:extLst>
  </p:cSld>
  <p:clrMapOvr>
    <a:masterClrMapping/>
  </p:clrMapOvr>
  <p:transition spd="med">
    <p:cover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内容占位符 2">
            <a:extLst>
              <a:ext uri="{FF2B5EF4-FFF2-40B4-BE49-F238E27FC236}">
                <a16:creationId xmlns:a16="http://schemas.microsoft.com/office/drawing/2014/main" xmlns="" id="{83EEA108-1D76-4E6D-889C-41A9558AF3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35200" y="1355725"/>
            <a:ext cx="7772400" cy="4114800"/>
          </a:xfrm>
        </p:spPr>
        <p:txBody>
          <a:bodyPr/>
          <a:lstStyle/>
          <a:p>
            <a:r>
              <a:rPr lang="en-US" altLang="zh-CN" sz="1800"/>
              <a:t>IEEE Fellowship/Scholarship</a:t>
            </a:r>
          </a:p>
          <a:p>
            <a:pPr lvl="1"/>
            <a:r>
              <a:rPr lang="en-US" altLang="zh-CN" sz="1400"/>
              <a:t>IEEE Charles LeGeyt Fortescue Fellowship </a:t>
            </a:r>
          </a:p>
          <a:p>
            <a:pPr lvl="1"/>
            <a:r>
              <a:rPr lang="en-US" altLang="zh-CN" sz="1400"/>
              <a:t>IEEE Computational Intelligence Society Conference Travel Grants </a:t>
            </a:r>
          </a:p>
          <a:p>
            <a:pPr lvl="1"/>
            <a:r>
              <a:rPr lang="en-US" altLang="zh-CN" sz="1400"/>
              <a:t>IEEE Computational Intelligence Society Summer Research Grant </a:t>
            </a:r>
          </a:p>
          <a:p>
            <a:pPr lvl="1"/>
            <a:r>
              <a:rPr lang="en-US" altLang="zh-CN" sz="1400"/>
              <a:t>IEEE Computer Society Merwin Scholarship</a:t>
            </a:r>
          </a:p>
          <a:p>
            <a:pPr lvl="1"/>
            <a:r>
              <a:rPr lang="en-US" altLang="zh-CN" sz="1400"/>
              <a:t>IEEE Dielectrics and Electrical Insulation Society Graduate Student Fellowship</a:t>
            </a:r>
          </a:p>
          <a:p>
            <a:pPr lvl="1"/>
            <a:r>
              <a:rPr lang="en-US" altLang="zh-CN" sz="1400"/>
              <a:t>IEEE Electron Devices Society Graduate Student Fellowship</a:t>
            </a:r>
          </a:p>
          <a:p>
            <a:pPr lvl="1"/>
            <a:r>
              <a:rPr lang="en-US" altLang="zh-CN" sz="1400"/>
              <a:t>IEEE James C. Klouda Memorial Scholarship Award</a:t>
            </a:r>
          </a:p>
          <a:p>
            <a:pPr lvl="1"/>
            <a:r>
              <a:rPr lang="en-US" altLang="zh-CN" sz="1400"/>
              <a:t>……</a:t>
            </a:r>
          </a:p>
          <a:p>
            <a:r>
              <a:rPr lang="en-US" altLang="zh-CN" sz="1800"/>
              <a:t>IEEE Competitions</a:t>
            </a:r>
          </a:p>
          <a:p>
            <a:pPr lvl="1"/>
            <a:r>
              <a:rPr lang="en-US" altLang="zh-CN" sz="1400"/>
              <a:t>Presidents' Change the World Competition</a:t>
            </a:r>
          </a:p>
          <a:p>
            <a:pPr lvl="1"/>
            <a:r>
              <a:rPr lang="en-US" altLang="zh-CN" sz="1400"/>
              <a:t>IEEE Computer Society Simulator Design Competition</a:t>
            </a:r>
          </a:p>
          <a:p>
            <a:pPr lvl="1"/>
            <a:r>
              <a:rPr lang="en-US" altLang="zh-CN" sz="1400"/>
              <a:t>Student paper contest</a:t>
            </a:r>
          </a:p>
          <a:p>
            <a:pPr lvl="1"/>
            <a:r>
              <a:rPr lang="en-US" altLang="zh-CN" sz="1400"/>
              <a:t>……</a:t>
            </a:r>
          </a:p>
          <a:p>
            <a:endParaRPr lang="zh-CN" altLang="en-US" sz="1600"/>
          </a:p>
        </p:txBody>
      </p:sp>
      <p:sp>
        <p:nvSpPr>
          <p:cNvPr id="87043" name="矩形 5">
            <a:extLst>
              <a:ext uri="{FF2B5EF4-FFF2-40B4-BE49-F238E27FC236}">
                <a16:creationId xmlns:a16="http://schemas.microsoft.com/office/drawing/2014/main" xmlns="" id="{D170DFF0-901A-4C3E-93AB-2FE740A6D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5541963"/>
            <a:ext cx="6049962" cy="78263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2000" dirty="0">
                <a:solidFill>
                  <a:srgbClr val="000000"/>
                </a:solidFill>
                <a:hlinkClick r:id="rId3"/>
              </a:rPr>
              <a:t>https://www.ieee.org/membership/students/scholarships-grants-and-fellowships.html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9572" name="Title 1">
            <a:extLst>
              <a:ext uri="{FF2B5EF4-FFF2-40B4-BE49-F238E27FC236}">
                <a16:creationId xmlns:a16="http://schemas.microsoft.com/office/drawing/2014/main" xmlns="" id="{44BC1699-E788-4823-968E-F61E753B4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8788"/>
            <a:ext cx="7772400" cy="569912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欢迎申请丰厚的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奖学金！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759681"/>
      </p:ext>
    </p:extLst>
  </p:cSld>
  <p:clrMapOvr>
    <a:masterClrMapping/>
  </p:clrMapOvr>
  <p:transition spd="med">
    <p:cover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>
            <a:extLst>
              <a:ext uri="{FF2B5EF4-FFF2-40B4-BE49-F238E27FC236}">
                <a16:creationId xmlns:a16="http://schemas.microsoft.com/office/drawing/2014/main" xmlns="" id="{FBA9B331-1288-4D40-93FD-9217D38B7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436563"/>
            <a:ext cx="784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极限编程大赛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xmlns="" id="{5703E29A-8F9C-4834-AF58-55B8A58E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362200"/>
            <a:ext cx="53721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矩形 13">
            <a:extLst>
              <a:ext uri="{FF2B5EF4-FFF2-40B4-BE49-F238E27FC236}">
                <a16:creationId xmlns:a16="http://schemas.microsoft.com/office/drawing/2014/main" xmlns="" id="{F1D3CF0B-6F4A-44B9-AEF5-C2A5EA6AF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295400"/>
            <a:ext cx="79248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全球规模的竞赛，以队为单位参加，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小时内完成，题目为一系列程序设计的问题。获奖团队将获得一次全球任何地方的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国际会议旅行资助。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报名日期：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比赛日期：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月第三个星期六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报名网站：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u="sng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http://www.ieee.org/xtreme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21" name="图片 9">
            <a:extLst>
              <a:ext uri="{FF2B5EF4-FFF2-40B4-BE49-F238E27FC236}">
                <a16:creationId xmlns:a16="http://schemas.microsoft.com/office/drawing/2014/main" xmlns="" id="{9A4E99CC-9937-4C19-AAD1-D893411E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3525"/>
            <a:ext cx="27320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灯片编号占位符 6">
            <a:extLst>
              <a:ext uri="{FF2B5EF4-FFF2-40B4-BE49-F238E27FC236}">
                <a16:creationId xmlns:a16="http://schemas.microsoft.com/office/drawing/2014/main" xmlns="" id="{B27E4E35-3995-4C01-86B9-E2171B680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62A7836-F07D-4E08-9ED9-72B16FCB3E54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137519847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33333" r="7161" b="35555"/>
          <a:stretch/>
        </p:blipFill>
        <p:spPr>
          <a:xfrm>
            <a:off x="4419600" y="457200"/>
            <a:ext cx="7684717" cy="5004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spd="med">
    <p:cover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80"/>
          <a:stretch/>
        </p:blipFill>
        <p:spPr>
          <a:xfrm>
            <a:off x="210717" y="0"/>
            <a:ext cx="3980283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95800" y="609600"/>
            <a:ext cx="678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作为全球最大的科技学会，</a:t>
            </a:r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IEEE</a:t>
            </a:r>
            <a:r>
              <a:rPr lang="zh-CN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（电气电子工程师学会）希望整合自身在产学研生态圈的影响力，就如何利用国际学术、标准等创新资源，促进自主研发与科技产业升级，搭建一个推动高水平开放和高质量创新的重要交流平台。</a:t>
            </a:r>
          </a:p>
          <a:p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IEEE</a:t>
            </a:r>
            <a:r>
              <a:rPr lang="zh-CN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中国联合</a:t>
            </a:r>
            <a:r>
              <a:rPr lang="en-US" altLang="zh-CN" sz="1400" dirty="0" err="1">
                <a:latin typeface="等线" panose="02010600030101010101" pitchFamily="2" charset="-122"/>
                <a:ea typeface="等线" panose="02010600030101010101" pitchFamily="2" charset="-122"/>
              </a:rPr>
              <a:t>iGroup</a:t>
            </a:r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中国特别举办</a:t>
            </a:r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IEEE Fellow </a:t>
            </a:r>
            <a:r>
              <a:rPr lang="zh-CN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云论坛系列活动，论坛将邀请不同技术领域的</a:t>
            </a:r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IEEE Fellow</a:t>
            </a:r>
            <a:r>
              <a:rPr lang="zh-CN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进行分享，并与行业研究人员在线交流。此次论坛主题聚焦半导体领域，将通过</a:t>
            </a:r>
            <a:r>
              <a:rPr lang="zh-CN" altLang="zh-CN" sz="1400" b="1" dirty="0">
                <a:latin typeface="等线" panose="02010600030101010101" pitchFamily="2" charset="-122"/>
                <a:ea typeface="等线" panose="02010600030101010101" pitchFamily="2" charset="-122"/>
              </a:rPr>
              <a:t>腾讯会议和</a:t>
            </a:r>
            <a:r>
              <a:rPr lang="en-US" altLang="zh-CN" sz="1400" b="1" dirty="0">
                <a:latin typeface="等线" panose="02010600030101010101" pitchFamily="2" charset="-122"/>
                <a:ea typeface="等线" panose="02010600030101010101" pitchFamily="2" charset="-122"/>
              </a:rPr>
              <a:t>B</a:t>
            </a:r>
            <a:r>
              <a:rPr lang="zh-CN" altLang="zh-CN" sz="1400" b="1" dirty="0">
                <a:latin typeface="等线" panose="02010600030101010101" pitchFamily="2" charset="-122"/>
                <a:ea typeface="等线" panose="02010600030101010101" pitchFamily="2" charset="-122"/>
              </a:rPr>
              <a:t>站直播</a:t>
            </a:r>
            <a:r>
              <a:rPr lang="zh-CN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，分享</a:t>
            </a:r>
            <a:r>
              <a:rPr lang="zh-CN" altLang="zh-CN" sz="1400" b="1" dirty="0">
                <a:latin typeface="等线" panose="02010600030101010101" pitchFamily="2" charset="-122"/>
                <a:ea typeface="等线" panose="02010600030101010101" pitchFamily="2" charset="-122"/>
              </a:rPr>
              <a:t>“技术进步与应用驱动成就</a:t>
            </a:r>
            <a:r>
              <a:rPr lang="en-US" altLang="zh-CN" sz="1400" b="1" dirty="0">
                <a:latin typeface="等线" panose="02010600030101010101" pitchFamily="2" charset="-122"/>
                <a:ea typeface="等线" panose="02010600030101010101" pitchFamily="2" charset="-122"/>
              </a:rPr>
              <a:t>IC</a:t>
            </a:r>
            <a:r>
              <a:rPr lang="zh-CN" altLang="zh-CN" sz="1400" b="1" dirty="0">
                <a:latin typeface="等线" panose="02010600030101010101" pitchFamily="2" charset="-122"/>
                <a:ea typeface="等线" panose="02010600030101010101" pitchFamily="2" charset="-122"/>
              </a:rPr>
              <a:t>五十年大发展”</a:t>
            </a:r>
            <a:r>
              <a:rPr lang="zh-CN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endParaRPr lang="zh-CN" altLang="en-US" sz="1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8"/>
          <a:stretch/>
        </p:blipFill>
        <p:spPr>
          <a:xfrm>
            <a:off x="5486400" y="2818277"/>
            <a:ext cx="5029200" cy="40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5378"/>
      </p:ext>
    </p:extLst>
  </p:cSld>
  <p:clrMapOvr>
    <a:masterClrMapping/>
  </p:clrMapOvr>
  <p:transition spd="med">
    <p:cover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xmlns="" id="{ACBFBB27-D7B3-4D11-B03C-E0D87840E9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7400" y="1066800"/>
            <a:ext cx="8458200" cy="3429000"/>
          </a:xfrm>
        </p:spPr>
        <p:txBody>
          <a:bodyPr/>
          <a:lstStyle/>
          <a:p>
            <a:pPr eaLnBrk="1" hangingPunct="1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欢迎关注！</a:t>
            </a:r>
            <a: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：                               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交流群：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                   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184712678</a:t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44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4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5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5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6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6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80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3667" name="图片 4">
            <a:extLst>
              <a:ext uri="{FF2B5EF4-FFF2-40B4-BE49-F238E27FC236}">
                <a16:creationId xmlns:a16="http://schemas.microsoft.com/office/drawing/2014/main" xmlns="" id="{5E3382D4-20DF-4DBF-9148-C0DF9C94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67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图片 5">
            <a:extLst>
              <a:ext uri="{FF2B5EF4-FFF2-40B4-BE49-F238E27FC236}">
                <a16:creationId xmlns:a16="http://schemas.microsoft.com/office/drawing/2014/main" xmlns="" id="{359454D7-85F7-442B-8977-BA6D5E074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667000"/>
            <a:ext cx="15954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669" name="直接连接符 9">
            <a:extLst>
              <a:ext uri="{FF2B5EF4-FFF2-40B4-BE49-F238E27FC236}">
                <a16:creationId xmlns:a16="http://schemas.microsoft.com/office/drawing/2014/main" xmlns="" id="{B8C2D0E8-6A03-40FA-B2A1-2712F4F753F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057400" y="2286000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CD29999-6821-4E3E-86AB-5FBACEDDE565}"/>
              </a:ext>
            </a:extLst>
          </p:cNvPr>
          <p:cNvSpPr txBox="1"/>
          <p:nvPr/>
        </p:nvSpPr>
        <p:spPr>
          <a:xfrm>
            <a:off x="3810000" y="5186363"/>
            <a:ext cx="4122738" cy="7572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5"/>
              </a:rPr>
              <a:t>iel@igroup.com.cn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内容占位符 2">
            <a:extLst>
              <a:ext uri="{FF2B5EF4-FFF2-40B4-BE49-F238E27FC236}">
                <a16:creationId xmlns:a16="http://schemas.microsoft.com/office/drawing/2014/main" xmlns="" id="{07D0E834-ACAD-4318-AF8C-A98634208B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730250"/>
            <a:ext cx="4648200" cy="411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1400" b="1" dirty="0"/>
              <a:t>IEEE Aerospace and Electronic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Antennas and Propagation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Broadcast Technology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Circuits and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Communications Society</a:t>
            </a:r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Computational Intelligence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Computer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Consumer Electronics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Control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Dielectrics and Electrical Insulation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Education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Electron Devices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Electronics Packaging Society</a:t>
            </a:r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Electromagnetic Compatibility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Engineering in Medicine and Biology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Geoscience and Remote Sensing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Industrial Electronics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Industry Applications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Information Theory Society</a:t>
            </a:r>
          </a:p>
          <a:p>
            <a:pPr>
              <a:buClr>
                <a:srgbClr val="808080"/>
              </a:buClr>
            </a:pPr>
            <a:r>
              <a:rPr lang="en-US" altLang="zh-CN" sz="1400" b="1" dirty="0"/>
              <a:t>IEEE Instrumentation and Measurement </a:t>
            </a:r>
            <a:r>
              <a:rPr lang="en-US" altLang="zh-CN" sz="1400" b="1" dirty="0">
                <a:solidFill>
                  <a:srgbClr val="000000"/>
                </a:solidFill>
              </a:rPr>
              <a:t>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1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zh-CN" sz="1400" dirty="0"/>
              <a:t/>
            </a:r>
            <a:br>
              <a:rPr lang="en-US" altLang="zh-CN" sz="1400" dirty="0"/>
            </a:br>
            <a:endParaRPr lang="zh-CN" altLang="en-US" sz="1400" dirty="0"/>
          </a:p>
        </p:txBody>
      </p:sp>
      <p:sp>
        <p:nvSpPr>
          <p:cNvPr id="32771" name="矩形 4">
            <a:extLst>
              <a:ext uri="{FF2B5EF4-FFF2-40B4-BE49-F238E27FC236}">
                <a16:creationId xmlns:a16="http://schemas.microsoft.com/office/drawing/2014/main" xmlns="" id="{D04F7FC7-3D09-4B9F-AD76-99FA98A22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730250"/>
            <a:ext cx="4724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Intelligent Transportation Systems Society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Magnetics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Microwave Theory and Techniques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Nuclear and Plasma Sciences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Oceanic Engineering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Photonics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Power Electronics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Power &amp; Energy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Product Safety Engineering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Professional Communication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Reliability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Robotics and Automation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Signal Processing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Society on Social Implications of Technology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Solid-State Circuits Society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Systems, Man, and Cybernetics Society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Technology and Engineering Management </a:t>
            </a:r>
            <a:r>
              <a:rPr lang="en-US" altLang="zh-CN" sz="1400" b="1" dirty="0">
                <a:solidFill>
                  <a:srgbClr val="000000"/>
                </a:solidFill>
              </a:rPr>
              <a:t>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Ultrasonics, Ferroelectrics, and Frequency Control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Vehicular Technology Society</a:t>
            </a:r>
            <a:endParaRPr lang="en-US" altLang="zh-CN" sz="1400" dirty="0">
              <a:solidFill>
                <a:srgbClr val="00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AD46260D-13E6-4A3F-B209-FCA117A6A948}"/>
              </a:ext>
            </a:extLst>
          </p:cNvPr>
          <p:cNvGrpSpPr/>
          <p:nvPr/>
        </p:nvGrpSpPr>
        <p:grpSpPr>
          <a:xfrm>
            <a:off x="3429000" y="2787650"/>
            <a:ext cx="6934200" cy="2057400"/>
            <a:chOff x="5600700" y="3811905"/>
            <a:chExt cx="6934200" cy="2057400"/>
          </a:xfrm>
        </p:grpSpPr>
        <p:sp>
          <p:nvSpPr>
            <p:cNvPr id="9" name="圆角矩形 7">
              <a:extLst>
                <a:ext uri="{FF2B5EF4-FFF2-40B4-BE49-F238E27FC236}">
                  <a16:creationId xmlns:a16="http://schemas.microsoft.com/office/drawing/2014/main" xmlns="" id="{E7AF8A50-6856-4B60-A8F7-0205380CFA96}"/>
                </a:ext>
              </a:extLst>
            </p:cNvPr>
            <p:cNvSpPr/>
            <p:nvPr/>
          </p:nvSpPr>
          <p:spPr bwMode="auto">
            <a:xfrm>
              <a:off x="5600700" y="3811905"/>
              <a:ext cx="6477000" cy="167640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zh-CN" altLang="en-US" sz="24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0" name="标题 3">
              <a:extLst>
                <a:ext uri="{FF2B5EF4-FFF2-40B4-BE49-F238E27FC236}">
                  <a16:creationId xmlns:a16="http://schemas.microsoft.com/office/drawing/2014/main" xmlns="" id="{287592DC-7FC7-4BCE-BBE6-DDCF4FDE8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8900" y="3888105"/>
              <a:ext cx="52578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48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39</a:t>
              </a:r>
              <a:r>
                <a:rPr lang="zh-CN" altLang="en-US" sz="48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个专业协会</a:t>
              </a:r>
            </a:p>
          </p:txBody>
        </p:sp>
        <p:sp>
          <p:nvSpPr>
            <p:cNvPr id="11" name="标题 3">
              <a:extLst>
                <a:ext uri="{FF2B5EF4-FFF2-40B4-BE49-F238E27FC236}">
                  <a16:creationId xmlns:a16="http://schemas.microsoft.com/office/drawing/2014/main" xmlns="" id="{4C4CF2C8-52E7-4C5B-B27F-73EE2BA3A1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10500" y="4726305"/>
              <a:ext cx="47244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>
                <a:defRPr/>
              </a:pPr>
              <a:r>
                <a:rPr lang="en-US" altLang="zh-CN" ker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charset="0"/>
                  <a:ea typeface="宋体" charset="-122"/>
                </a:rPr>
                <a:t>IEEE Societies</a:t>
              </a:r>
              <a:endParaRPr lang="zh-CN" altLang="en-US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宋体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 advTm="6679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47ECFB30-B94A-4ACF-A9B9-773BC5033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r>
              <a:rPr lang="en-US" altLang="zh-CN" sz="200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819" name="Straight Connector 31">
            <a:extLst>
              <a:ext uri="{FF2B5EF4-FFF2-40B4-BE49-F238E27FC236}">
                <a16:creationId xmlns:a16="http://schemas.microsoft.com/office/drawing/2014/main" xmlns="" id="{2F12E158-A3EF-4BA6-A5EE-43AEA92DEE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809625"/>
            <a:ext cx="22098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65538" name="Picture 2">
            <a:extLst>
              <a:ext uri="{FF2B5EF4-FFF2-40B4-BE49-F238E27FC236}">
                <a16:creationId xmlns:a16="http://schemas.microsoft.com/office/drawing/2014/main" xmlns="" id="{EEAE6668-EB0C-49E3-89B8-00A3E75C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5010150"/>
            <a:ext cx="153193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xmlns="" id="{7105831C-9B68-4687-B8C3-1F94D61B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24438"/>
            <a:ext cx="164306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xmlns="" id="{B16B9EF6-7176-476E-B3AA-2BCED156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5024438"/>
            <a:ext cx="1449387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xmlns="" id="{0FD8237B-A166-4678-AE02-73F4CAC4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032375"/>
            <a:ext cx="150653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>
            <a:extLst>
              <a:ext uri="{FF2B5EF4-FFF2-40B4-BE49-F238E27FC236}">
                <a16:creationId xmlns:a16="http://schemas.microsoft.com/office/drawing/2014/main" xmlns="" id="{3459817D-53E6-44A3-8F6A-9F814C19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5021263"/>
            <a:ext cx="161448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>
            <a:extLst>
              <a:ext uri="{FF2B5EF4-FFF2-40B4-BE49-F238E27FC236}">
                <a16:creationId xmlns:a16="http://schemas.microsoft.com/office/drawing/2014/main" xmlns="" id="{1BAD8E6E-2EE9-44A3-9B23-9D0A5E80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5026025"/>
            <a:ext cx="17033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ctangle 26">
            <a:extLst>
              <a:ext uri="{FF2B5EF4-FFF2-40B4-BE49-F238E27FC236}">
                <a16:creationId xmlns:a16="http://schemas.microsoft.com/office/drawing/2014/main" xmlns="" id="{E54B2D0D-E117-448C-98F6-D70695B4E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223963"/>
            <a:ext cx="4572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Imaging</a:t>
            </a:r>
          </a:p>
        </p:txBody>
      </p:sp>
      <p:sp>
        <p:nvSpPr>
          <p:cNvPr id="34827" name="Rectangle 27">
            <a:extLst>
              <a:ext uri="{FF2B5EF4-FFF2-40B4-BE49-F238E27FC236}">
                <a16:creationId xmlns:a16="http://schemas.microsoft.com/office/drawing/2014/main" xmlns="" id="{065F5BB0-E7F6-4663-B76A-17ED94379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820738"/>
            <a:ext cx="4572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and  more</a:t>
            </a: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3C94CA38-139D-44C8-B4AF-D55426ED3D89}"/>
              </a:ext>
            </a:extLst>
          </p:cNvPr>
          <p:cNvGrpSpPr>
            <a:grpSpLocks/>
          </p:cNvGrpSpPr>
          <p:nvPr/>
        </p:nvGrpSpPr>
        <p:grpSpPr bwMode="auto">
          <a:xfrm>
            <a:off x="2490788" y="5005070"/>
            <a:ext cx="7162800" cy="1839913"/>
            <a:chOff x="1143000" y="2667001"/>
            <a:chExt cx="7162800" cy="2104406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xmlns="" id="{8999C7D2-6F9A-44BF-A592-5B6C337424FB}"/>
                </a:ext>
              </a:extLst>
            </p:cNvPr>
            <p:cNvSpPr/>
            <p:nvPr/>
          </p:nvSpPr>
          <p:spPr>
            <a:xfrm>
              <a:off x="1143000" y="2667001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831" name="矩形 12">
              <a:extLst>
                <a:ext uri="{FF2B5EF4-FFF2-40B4-BE49-F238E27FC236}">
                  <a16:creationId xmlns:a16="http://schemas.microsoft.com/office/drawing/2014/main" xmlns="" id="{5A123AEA-3B68-45D3-845B-A2B47A52A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10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34832" name="矩形 13">
              <a:extLst>
                <a:ext uri="{FF2B5EF4-FFF2-40B4-BE49-F238E27FC236}">
                  <a16:creationId xmlns:a16="http://schemas.microsoft.com/office/drawing/2014/main" xmlns="" id="{FE34139F-13BA-4A79-B851-766BA5FAEB0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657310"/>
              <a:ext cx="1625600" cy="152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9" name="灯片编号占位符 15">
            <a:extLst>
              <a:ext uri="{FF2B5EF4-FFF2-40B4-BE49-F238E27FC236}">
                <a16:creationId xmlns:a16="http://schemas.microsoft.com/office/drawing/2014/main" xmlns="" id="{8A1E53A6-8923-4BA5-8CB1-DC4F1D618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zh-CN" sz="1400"/>
          </a:p>
        </p:txBody>
      </p:sp>
    </p:spTree>
    <p:custDataLst>
      <p:tags r:id="rId1"/>
    </p:custDataLst>
  </p:cSld>
  <p:clrMapOvr>
    <a:masterClrMapping/>
  </p:clrMapOvr>
  <p:transition spd="med" advTm="4519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xmlns="" id="{71809FA9-4C63-43B7-8D29-0597491F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263" y="5638800"/>
            <a:ext cx="2706687" cy="1003300"/>
          </a:xfrm>
        </p:spPr>
        <p:txBody>
          <a:bodyPr/>
          <a:lstStyle/>
          <a:p>
            <a:pPr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校内</a:t>
            </a:r>
            <a:r>
              <a:rPr lang="en-US" altLang="zh-CN" sz="3600" dirty="0">
                <a:latin typeface="微软雅黑" pitchFamily="34" charset="-122"/>
                <a:ea typeface="微软雅黑" pitchFamily="34" charset="-122"/>
              </a:rPr>
              <a:t>IP</a:t>
            </a: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控制</a:t>
            </a:r>
          </a:p>
        </p:txBody>
      </p:sp>
      <p:sp>
        <p:nvSpPr>
          <p:cNvPr id="36867" name="文本占位符 4">
            <a:extLst>
              <a:ext uri="{FF2B5EF4-FFF2-40B4-BE49-F238E27FC236}">
                <a16:creationId xmlns:a16="http://schemas.microsoft.com/office/drawing/2014/main" xmlns="" id="{9D38B3DE-B5F5-486C-A85B-1A211D07DE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0" y="5735638"/>
            <a:ext cx="7772400" cy="43656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i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URL: </a:t>
            </a:r>
            <a:r>
              <a:rPr lang="en-US" altLang="zh-CN" sz="2800" b="1" i="1" u="sng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https://ieeexplore.ieee.org </a:t>
            </a:r>
            <a:endParaRPr lang="zh-CN" altLang="en-US" sz="2800" b="1" i="1" u="sng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A82CD40-3699-4827-89C5-7ED7E494D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762000"/>
            <a:ext cx="9783763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42360A96-18E0-4DA8-9FED-17C415EED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7772400" cy="5105400"/>
          </a:xfrm>
        </p:spPr>
        <p:txBody>
          <a:bodyPr/>
          <a:lstStyle/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Artech House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电子书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Morgan &amp; Claypool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Now Publishers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SMPTE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期刊、会议、标准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39" name="标题 1">
            <a:extLst>
              <a:ext uri="{FF2B5EF4-FFF2-40B4-BE49-F238E27FC236}">
                <a16:creationId xmlns:a16="http://schemas.microsoft.com/office/drawing/2014/main" xmlns="" id="{0770C687-44E5-4F6E-8CD1-6B5D25176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7772400" cy="685800"/>
          </a:xfrm>
          <a:ln/>
        </p:spPr>
        <p:txBody>
          <a:bodyPr/>
          <a:lstStyle/>
          <a:p>
            <a:r>
              <a:rPr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全文数据库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C53F891C-06E4-468B-9C8B-666B2CD41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76400"/>
            <a:ext cx="4648200" cy="1828800"/>
          </a:xfrm>
          <a:prstGeom prst="roundRect">
            <a:avLst>
              <a:gd name="adj" fmla="val 4843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xmlns="" id="{02F0735E-0C1B-4B16-BFE0-6C39C6CD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860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7BCF71-C71E-4AA9-A263-DC6BBB5C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62163"/>
            <a:ext cx="297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 Library (IEL)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94676694-F900-4EAE-9D3E-A26A6DAFD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76400"/>
            <a:ext cx="4953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4400+ IEEE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标准文档（草案除外）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44" name="文本框 1">
            <a:extLst>
              <a:ext uri="{FF2B5EF4-FFF2-40B4-BE49-F238E27FC236}">
                <a16:creationId xmlns:a16="http://schemas.microsoft.com/office/drawing/2014/main" xmlns="" id="{A2393422-15F7-4BA3-8725-C57D7E0F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638800"/>
            <a:ext cx="387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推荐使用谷歌或火狐浏览器</a:t>
            </a: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5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7|12|2.9|2.6|2.9|6.4|3.1|1.5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|14.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heme/theme1.xml><?xml version="1.0" encoding="utf-8"?>
<a:theme xmlns:a="http://schemas.openxmlformats.org/drawingml/2006/main" name="6-08 SLA Customer Breakfast Final">
  <a:themeElements>
    <a:clrScheme name="Historical_ImageStrip_Template 13">
      <a:dk1>
        <a:srgbClr val="000000"/>
      </a:dk1>
      <a:lt1>
        <a:srgbClr val="FFFFFF"/>
      </a:lt1>
      <a:dk2>
        <a:srgbClr val="0F3D88"/>
      </a:dk2>
      <a:lt2>
        <a:srgbClr val="808080"/>
      </a:lt2>
      <a:accent1>
        <a:srgbClr val="FF8000"/>
      </a:accent1>
      <a:accent2>
        <a:srgbClr val="59B308"/>
      </a:accent2>
      <a:accent3>
        <a:srgbClr val="FFFFFF"/>
      </a:accent3>
      <a:accent4>
        <a:srgbClr val="000000"/>
      </a:accent4>
      <a:accent5>
        <a:srgbClr val="FFC0AA"/>
      </a:accent5>
      <a:accent6>
        <a:srgbClr val="50A206"/>
      </a:accent6>
      <a:hlink>
        <a:srgbClr val="0080FF"/>
      </a:hlink>
      <a:folHlink>
        <a:srgbClr val="800080"/>
      </a:folHlink>
    </a:clrScheme>
    <a:fontScheme name="Historical_ImageStrip_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algn="ctr">
          <a:solidFill>
            <a:srgbClr val="FF0000"/>
          </a:solidFill>
          <a:round/>
          <a:headEnd/>
          <a:tailEnd/>
        </a:ln>
      </a:spPr>
      <a:bodyPr anchor="ctr"/>
      <a:lstStyle>
        <a:defPPr marL="342900" indent="-342900" algn="ctr">
          <a:defRPr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Historical_ImageStri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6-08 SLA Customer Breakfast Final</Template>
  <TotalTime>31974</TotalTime>
  <Words>2769</Words>
  <Application>Microsoft Office PowerPoint</Application>
  <PresentationFormat>自定义</PresentationFormat>
  <Paragraphs>523</Paragraphs>
  <Slides>55</Slides>
  <Notes>30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57" baseType="lpstr">
      <vt:lpstr>6-08 SLA Customer Breakfast Final</vt:lpstr>
      <vt:lpstr>Custom Design</vt:lpstr>
      <vt:lpstr>揭秘IEEE：高效文献调研与学术发表</vt:lpstr>
      <vt:lpstr>PowerPoint 演示文稿</vt:lpstr>
      <vt:lpstr>PowerPoint 演示文稿</vt:lpstr>
      <vt:lpstr>PowerPoint 演示文稿</vt:lpstr>
      <vt:lpstr>IEEE组织情况</vt:lpstr>
      <vt:lpstr>PowerPoint 演示文稿</vt:lpstr>
      <vt:lpstr>IEEE涵盖各个科技领域 More than just electrical engineering &amp; computer science </vt:lpstr>
      <vt:lpstr>校内IP控制</vt:lpstr>
      <vt:lpstr>IEEE Xplore 全文数据库</vt:lpstr>
      <vt:lpstr>PowerPoint 演示文稿</vt:lpstr>
      <vt:lpstr>一框式检索核心技术 </vt:lpstr>
      <vt:lpstr>高级检索建构精准表达式 </vt:lpstr>
      <vt:lpstr>IEEE Xplore三种检索方式</vt:lpstr>
      <vt:lpstr>PowerPoint 演示文稿</vt:lpstr>
      <vt:lpstr>结果排序：寻找权威文章</vt:lpstr>
      <vt:lpstr>文章细节页面</vt:lpstr>
      <vt:lpstr>作者档案</vt:lpstr>
      <vt:lpstr>辅助资料：多媒体、视频、代码和数据</vt:lpstr>
      <vt:lpstr>PowerPoint 演示文稿</vt:lpstr>
      <vt:lpstr>批量下载PDF全文</vt:lpstr>
      <vt:lpstr>下载引文信息</vt:lpstr>
      <vt:lpstr>注册账号—个人设置</vt:lpstr>
      <vt:lpstr>检索提醒：针对检索式进行订阅提醒</vt:lpstr>
      <vt:lpstr>PowerPoint 演示文稿</vt:lpstr>
      <vt:lpstr>MyXplore App—随时随地掌握前沿资讯</vt:lpstr>
      <vt:lpstr>PowerPoint 演示文稿</vt:lpstr>
      <vt:lpstr>IEEE 期刊  </vt:lpstr>
      <vt:lpstr>PowerPoint 演示文稿</vt:lpstr>
      <vt:lpstr>电气电子领域 高被引期刊 </vt:lpstr>
      <vt:lpstr>通信领域 高被引期刊 </vt:lpstr>
      <vt:lpstr>PowerPoint 演示文稿</vt:lpstr>
      <vt:lpstr>PowerPoint 演示文稿</vt:lpstr>
      <vt:lpstr>2020 IEEE 新刊</vt:lpstr>
      <vt:lpstr>学术期刊</vt:lpstr>
      <vt:lpstr>技术杂志</vt:lpstr>
      <vt:lpstr>IEEE Publication Recommender™ </vt:lpstr>
      <vt:lpstr>在 IEEE Xplore 寻找合适的期刊 </vt:lpstr>
      <vt:lpstr>期刊信息与投稿</vt:lpstr>
      <vt:lpstr>提交文章</vt:lpstr>
      <vt:lpstr>评审流程 Review Process</vt:lpstr>
      <vt:lpstr>论文检测（查重）</vt:lpstr>
      <vt:lpstr>作者中心与作者工具</vt:lpstr>
      <vt:lpstr>IEEE会议 </vt:lpstr>
      <vt:lpstr>会议论文和期刊论文的区别</vt:lpstr>
      <vt:lpstr>浏览与参加IEEE会议</vt:lpstr>
      <vt:lpstr>查找即将召开的IEEE会议——IEEE Xpore主页底部</vt:lpstr>
      <vt:lpstr>举例</vt:lpstr>
      <vt:lpstr>PowerPoint 演示文稿</vt:lpstr>
      <vt:lpstr>欢迎参与IEEE学术交流！</vt:lpstr>
      <vt:lpstr>IEEE免费技术讲座</vt:lpstr>
      <vt:lpstr>欢迎申请丰厚的IEEE奖学金！</vt:lpstr>
      <vt:lpstr>PowerPoint 演示文稿</vt:lpstr>
      <vt:lpstr>PowerPoint 演示文稿</vt:lpstr>
      <vt:lpstr>PowerPoint 演示文稿</vt:lpstr>
      <vt:lpstr>欢迎关注！     微信公众号 ：                                IEEE QQ交流群：  “IEEE Xplore微服务”                    184712678         </vt:lpstr>
    </vt:vector>
  </TitlesOfParts>
  <Company>IEEE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Xplore</dc:title>
  <dc:creator>Claire Olini</dc:creator>
  <cp:lastModifiedBy>Administrator</cp:lastModifiedBy>
  <cp:revision>2633</cp:revision>
  <dcterms:created xsi:type="dcterms:W3CDTF">2009-11-13T15:51:54Z</dcterms:created>
  <dcterms:modified xsi:type="dcterms:W3CDTF">2021-04-29T02:14:49Z</dcterms:modified>
</cp:coreProperties>
</file>